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TT Interphases" charset="1" panose="02000503020000020004"/>
      <p:regular r:id="rId16"/>
    </p:embeddedFont>
    <p:embeddedFont>
      <p:font typeface="Cooper BT Light" charset="1" panose="0208050304030B020404"/>
      <p:regular r:id="rId17"/>
    </p:embeddedFont>
    <p:embeddedFont>
      <p:font typeface="TT Interphases Bold" charset="1" panose="02000803060000020004"/>
      <p:regular r:id="rId18"/>
    </p:embeddedFont>
    <p:embeddedFont>
      <p:font typeface="Cooper BT Bold" charset="1" panose="0208080404030B020404"/>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png>
</file>

<file path=ppt/media/image12.svg>
</file>

<file path=ppt/media/image13.jpeg>
</file>

<file path=ppt/media/image2.png>
</file>

<file path=ppt/media/image3.jpeg>
</file>

<file path=ppt/media/image4.png>
</file>

<file path=ppt/media/image5.svg>
</file>

<file path=ppt/media/image6.jpe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A3FC1"/>
        </a:solidFill>
      </p:bgPr>
    </p:bg>
    <p:spTree>
      <p:nvGrpSpPr>
        <p:cNvPr id="1" name=""/>
        <p:cNvGrpSpPr/>
        <p:nvPr/>
      </p:nvGrpSpPr>
      <p:grpSpPr>
        <a:xfrm>
          <a:off x="0" y="0"/>
          <a:ext cx="0" cy="0"/>
          <a:chOff x="0" y="0"/>
          <a:chExt cx="0" cy="0"/>
        </a:xfrm>
      </p:grpSpPr>
      <p:grpSp>
        <p:nvGrpSpPr>
          <p:cNvPr name="Group 2" id="2"/>
          <p:cNvGrpSpPr/>
          <p:nvPr/>
        </p:nvGrpSpPr>
        <p:grpSpPr>
          <a:xfrm rot="0">
            <a:off x="0" y="0"/>
            <a:ext cx="8267700" cy="10287000"/>
            <a:chOff x="0" y="0"/>
            <a:chExt cx="2177501" cy="2709333"/>
          </a:xfrm>
        </p:grpSpPr>
        <p:sp>
          <p:nvSpPr>
            <p:cNvPr name="Freeform 3" id="3"/>
            <p:cNvSpPr/>
            <p:nvPr/>
          </p:nvSpPr>
          <p:spPr>
            <a:xfrm flipH="false" flipV="false" rot="0">
              <a:off x="0" y="0"/>
              <a:ext cx="2177501" cy="2709333"/>
            </a:xfrm>
            <a:custGeom>
              <a:avLst/>
              <a:gdLst/>
              <a:ahLst/>
              <a:cxnLst/>
              <a:rect r="r" b="b" t="t" l="l"/>
              <a:pathLst>
                <a:path h="2709333" w="2177501">
                  <a:moveTo>
                    <a:pt x="0" y="0"/>
                  </a:moveTo>
                  <a:lnTo>
                    <a:pt x="2177501" y="0"/>
                  </a:lnTo>
                  <a:lnTo>
                    <a:pt x="2177501" y="2709333"/>
                  </a:lnTo>
                  <a:lnTo>
                    <a:pt x="0" y="2709333"/>
                  </a:lnTo>
                  <a:close/>
                </a:path>
              </a:pathLst>
            </a:custGeom>
            <a:solidFill>
              <a:srgbClr val="A3A4FF"/>
            </a:solidFill>
          </p:spPr>
        </p:sp>
        <p:sp>
          <p:nvSpPr>
            <p:cNvPr name="TextBox 4" id="4"/>
            <p:cNvSpPr txBox="true"/>
            <p:nvPr/>
          </p:nvSpPr>
          <p:spPr>
            <a:xfrm>
              <a:off x="0" y="-28575"/>
              <a:ext cx="2177501" cy="2737908"/>
            </a:xfrm>
            <a:prstGeom prst="rect">
              <a:avLst/>
            </a:prstGeom>
          </p:spPr>
          <p:txBody>
            <a:bodyPr anchor="ctr" rtlCol="false" tIns="50800" lIns="50800" bIns="50800" rIns="50800"/>
            <a:lstStyle/>
            <a:p>
              <a:pPr algn="ctr" marL="0" indent="0" lvl="0">
                <a:lnSpc>
                  <a:spcPts val="2100"/>
                </a:lnSpc>
              </a:pPr>
            </a:p>
          </p:txBody>
        </p:sp>
      </p:grpSp>
      <p:grpSp>
        <p:nvGrpSpPr>
          <p:cNvPr name="Group 5" id="5"/>
          <p:cNvGrpSpPr/>
          <p:nvPr/>
        </p:nvGrpSpPr>
        <p:grpSpPr>
          <a:xfrm rot="0">
            <a:off x="9296400" y="666750"/>
            <a:ext cx="8324850" cy="3941499"/>
            <a:chOff x="0" y="0"/>
            <a:chExt cx="11099800" cy="5255332"/>
          </a:xfrm>
        </p:grpSpPr>
        <p:sp>
          <p:nvSpPr>
            <p:cNvPr name="TextBox 6" id="6"/>
            <p:cNvSpPr txBox="true"/>
            <p:nvPr/>
          </p:nvSpPr>
          <p:spPr>
            <a:xfrm rot="0">
              <a:off x="0" y="4737172"/>
              <a:ext cx="11099800" cy="518160"/>
            </a:xfrm>
            <a:prstGeom prst="rect">
              <a:avLst/>
            </a:prstGeom>
          </p:spPr>
          <p:txBody>
            <a:bodyPr anchor="t" rtlCol="false" tIns="0" lIns="0" bIns="0" rIns="0">
              <a:spAutoFit/>
            </a:bodyPr>
            <a:lstStyle/>
            <a:p>
              <a:pPr algn="l" marL="0" indent="0" lvl="0">
                <a:lnSpc>
                  <a:spcPts val="3119"/>
                </a:lnSpc>
              </a:pPr>
              <a:r>
                <a:rPr lang="en-US" sz="2399" spc="-47">
                  <a:solidFill>
                    <a:srgbClr val="FFFFFF"/>
                  </a:solidFill>
                  <a:latin typeface="TT Interphases"/>
                  <a:ea typeface="TT Interphases"/>
                  <a:cs typeface="TT Interphases"/>
                  <a:sym typeface="TT Interphases"/>
                </a:rPr>
                <a:t>Predicting and Collaborating with GitHub</a:t>
              </a:r>
            </a:p>
          </p:txBody>
        </p:sp>
        <p:sp>
          <p:nvSpPr>
            <p:cNvPr name="TextBox 7" id="7"/>
            <p:cNvSpPr txBox="true"/>
            <p:nvPr/>
          </p:nvSpPr>
          <p:spPr>
            <a:xfrm rot="0">
              <a:off x="0" y="228600"/>
              <a:ext cx="11099800" cy="4047066"/>
            </a:xfrm>
            <a:prstGeom prst="rect">
              <a:avLst/>
            </a:prstGeom>
          </p:spPr>
          <p:txBody>
            <a:bodyPr anchor="t" rtlCol="false" tIns="0" lIns="0" bIns="0" rIns="0">
              <a:spAutoFit/>
            </a:bodyPr>
            <a:lstStyle/>
            <a:p>
              <a:pPr algn="l" marL="0" indent="0" lvl="0">
                <a:lnSpc>
                  <a:spcPts val="11499"/>
                </a:lnSpc>
              </a:pPr>
              <a:r>
                <a:rPr lang="en-US" sz="11499" spc="-229">
                  <a:solidFill>
                    <a:srgbClr val="FFFFFF"/>
                  </a:solidFill>
                  <a:latin typeface="Cooper BT Light"/>
                  <a:ea typeface="Cooper BT Light"/>
                  <a:cs typeface="Cooper BT Light"/>
                  <a:sym typeface="Cooper BT Light"/>
                </a:rPr>
                <a:t>Robi Joins the Team</a:t>
              </a:r>
            </a:p>
          </p:txBody>
        </p:sp>
      </p:grpSp>
      <p:grpSp>
        <p:nvGrpSpPr>
          <p:cNvPr name="Group 8" id="8"/>
          <p:cNvGrpSpPr/>
          <p:nvPr/>
        </p:nvGrpSpPr>
        <p:grpSpPr>
          <a:xfrm rot="0">
            <a:off x="666750" y="666750"/>
            <a:ext cx="6886575" cy="8953500"/>
            <a:chOff x="0" y="0"/>
            <a:chExt cx="812800" cy="1056752"/>
          </a:xfrm>
        </p:grpSpPr>
        <p:sp>
          <p:nvSpPr>
            <p:cNvPr name="Freeform 9" id="9"/>
            <p:cNvSpPr/>
            <p:nvPr/>
          </p:nvSpPr>
          <p:spPr>
            <a:xfrm flipH="false" flipV="false" rot="0">
              <a:off x="0" y="0"/>
              <a:ext cx="812800" cy="1056752"/>
            </a:xfrm>
            <a:custGeom>
              <a:avLst/>
              <a:gdLst/>
              <a:ahLst/>
              <a:cxnLst/>
              <a:rect r="r" b="b" t="t" l="l"/>
              <a:pathLst>
                <a:path h="1056752" w="812800">
                  <a:moveTo>
                    <a:pt x="44968" y="0"/>
                  </a:moveTo>
                  <a:lnTo>
                    <a:pt x="767832" y="0"/>
                  </a:lnTo>
                  <a:cubicBezTo>
                    <a:pt x="779758" y="0"/>
                    <a:pt x="791196" y="4738"/>
                    <a:pt x="799629" y="13171"/>
                  </a:cubicBezTo>
                  <a:cubicBezTo>
                    <a:pt x="808062" y="21604"/>
                    <a:pt x="812800" y="33042"/>
                    <a:pt x="812800" y="44968"/>
                  </a:cubicBezTo>
                  <a:lnTo>
                    <a:pt x="812800" y="1011784"/>
                  </a:lnTo>
                  <a:cubicBezTo>
                    <a:pt x="812800" y="1023711"/>
                    <a:pt x="808062" y="1035148"/>
                    <a:pt x="799629" y="1043582"/>
                  </a:cubicBezTo>
                  <a:cubicBezTo>
                    <a:pt x="791196" y="1052015"/>
                    <a:pt x="779758" y="1056752"/>
                    <a:pt x="767832" y="1056752"/>
                  </a:cubicBezTo>
                  <a:lnTo>
                    <a:pt x="44968" y="1056752"/>
                  </a:lnTo>
                  <a:cubicBezTo>
                    <a:pt x="33042" y="1056752"/>
                    <a:pt x="21604" y="1052015"/>
                    <a:pt x="13171" y="1043582"/>
                  </a:cubicBezTo>
                  <a:cubicBezTo>
                    <a:pt x="4738" y="1035148"/>
                    <a:pt x="0" y="1023711"/>
                    <a:pt x="0" y="1011784"/>
                  </a:cubicBezTo>
                  <a:lnTo>
                    <a:pt x="0" y="44968"/>
                  </a:lnTo>
                  <a:cubicBezTo>
                    <a:pt x="0" y="33042"/>
                    <a:pt x="4738" y="21604"/>
                    <a:pt x="13171" y="13171"/>
                  </a:cubicBezTo>
                  <a:cubicBezTo>
                    <a:pt x="21604" y="4738"/>
                    <a:pt x="33042" y="0"/>
                    <a:pt x="44968" y="0"/>
                  </a:cubicBezTo>
                  <a:close/>
                </a:path>
              </a:pathLst>
            </a:custGeom>
            <a:blipFill>
              <a:blip r:embed="rId2"/>
              <a:stretch>
                <a:fillRect l="0" t="-271" r="0" b="-271"/>
              </a:stretch>
            </a:blipFill>
          </p:spPr>
        </p:sp>
      </p:grpSp>
      <p:sp>
        <p:nvSpPr>
          <p:cNvPr name="Freeform 10" id="10"/>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3">
              <a:alphaModFix amt="7999"/>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3A3FC1"/>
        </a:solidFill>
      </p:bgPr>
    </p:bg>
    <p:spTree>
      <p:nvGrpSpPr>
        <p:cNvPr id="1" name=""/>
        <p:cNvGrpSpPr/>
        <p:nvPr/>
      </p:nvGrpSpPr>
      <p:grpSpPr>
        <a:xfrm>
          <a:off x="0" y="0"/>
          <a:ext cx="0" cy="0"/>
          <a:chOff x="0" y="0"/>
          <a:chExt cx="0" cy="0"/>
        </a:xfrm>
      </p:grpSpPr>
      <p:grpSp>
        <p:nvGrpSpPr>
          <p:cNvPr name="Group 2" id="2"/>
          <p:cNvGrpSpPr/>
          <p:nvPr/>
        </p:nvGrpSpPr>
        <p:grpSpPr>
          <a:xfrm rot="0">
            <a:off x="10102596" y="0"/>
            <a:ext cx="8185404" cy="10287000"/>
            <a:chOff x="0" y="0"/>
            <a:chExt cx="2155827" cy="2709333"/>
          </a:xfrm>
        </p:grpSpPr>
        <p:sp>
          <p:nvSpPr>
            <p:cNvPr name="Freeform 3" id="3"/>
            <p:cNvSpPr/>
            <p:nvPr/>
          </p:nvSpPr>
          <p:spPr>
            <a:xfrm flipH="false" flipV="false" rot="0">
              <a:off x="0" y="0"/>
              <a:ext cx="2155827" cy="2709333"/>
            </a:xfrm>
            <a:custGeom>
              <a:avLst/>
              <a:gdLst/>
              <a:ahLst/>
              <a:cxnLst/>
              <a:rect r="r" b="b" t="t" l="l"/>
              <a:pathLst>
                <a:path h="2709333" w="2155827">
                  <a:moveTo>
                    <a:pt x="0" y="0"/>
                  </a:moveTo>
                  <a:lnTo>
                    <a:pt x="2155827" y="0"/>
                  </a:lnTo>
                  <a:lnTo>
                    <a:pt x="2155827" y="2709333"/>
                  </a:lnTo>
                  <a:lnTo>
                    <a:pt x="0" y="2709333"/>
                  </a:lnTo>
                  <a:close/>
                </a:path>
              </a:pathLst>
            </a:custGeom>
            <a:solidFill>
              <a:srgbClr val="1F237D"/>
            </a:solidFill>
          </p:spPr>
        </p:sp>
        <p:sp>
          <p:nvSpPr>
            <p:cNvPr name="TextBox 4" id="4"/>
            <p:cNvSpPr txBox="true"/>
            <p:nvPr/>
          </p:nvSpPr>
          <p:spPr>
            <a:xfrm>
              <a:off x="0" y="-28575"/>
              <a:ext cx="2155827" cy="2737908"/>
            </a:xfrm>
            <a:prstGeom prst="rect">
              <a:avLst/>
            </a:prstGeom>
          </p:spPr>
          <p:txBody>
            <a:bodyPr anchor="ctr" rtlCol="false" tIns="50800" lIns="50800" bIns="50800" rIns="50800"/>
            <a:lstStyle/>
            <a:p>
              <a:pPr algn="ctr" marL="0" indent="0" lvl="0">
                <a:lnSpc>
                  <a:spcPts val="2100"/>
                </a:lnSpc>
              </a:pPr>
            </a:p>
          </p:txBody>
        </p:sp>
      </p:grpSp>
      <p:grpSp>
        <p:nvGrpSpPr>
          <p:cNvPr name="Group 5" id="5"/>
          <p:cNvGrpSpPr/>
          <p:nvPr/>
        </p:nvGrpSpPr>
        <p:grpSpPr>
          <a:xfrm rot="0">
            <a:off x="10734675" y="666750"/>
            <a:ext cx="6886575" cy="8953500"/>
            <a:chOff x="0" y="0"/>
            <a:chExt cx="812800" cy="1056752"/>
          </a:xfrm>
        </p:grpSpPr>
        <p:sp>
          <p:nvSpPr>
            <p:cNvPr name="Freeform 6" id="6"/>
            <p:cNvSpPr/>
            <p:nvPr/>
          </p:nvSpPr>
          <p:spPr>
            <a:xfrm flipH="false" flipV="false" rot="0">
              <a:off x="0" y="0"/>
              <a:ext cx="812800" cy="1056752"/>
            </a:xfrm>
            <a:custGeom>
              <a:avLst/>
              <a:gdLst/>
              <a:ahLst/>
              <a:cxnLst/>
              <a:rect r="r" b="b" t="t" l="l"/>
              <a:pathLst>
                <a:path h="1056752" w="812800">
                  <a:moveTo>
                    <a:pt x="44968" y="0"/>
                  </a:moveTo>
                  <a:lnTo>
                    <a:pt x="767832" y="0"/>
                  </a:lnTo>
                  <a:cubicBezTo>
                    <a:pt x="779758" y="0"/>
                    <a:pt x="791196" y="4738"/>
                    <a:pt x="799629" y="13171"/>
                  </a:cubicBezTo>
                  <a:cubicBezTo>
                    <a:pt x="808062" y="21604"/>
                    <a:pt x="812800" y="33042"/>
                    <a:pt x="812800" y="44968"/>
                  </a:cubicBezTo>
                  <a:lnTo>
                    <a:pt x="812800" y="1011784"/>
                  </a:lnTo>
                  <a:cubicBezTo>
                    <a:pt x="812800" y="1023711"/>
                    <a:pt x="808062" y="1035148"/>
                    <a:pt x="799629" y="1043582"/>
                  </a:cubicBezTo>
                  <a:cubicBezTo>
                    <a:pt x="791196" y="1052015"/>
                    <a:pt x="779758" y="1056752"/>
                    <a:pt x="767832" y="1056752"/>
                  </a:cubicBezTo>
                  <a:lnTo>
                    <a:pt x="44968" y="1056752"/>
                  </a:lnTo>
                  <a:cubicBezTo>
                    <a:pt x="33042" y="1056752"/>
                    <a:pt x="21604" y="1052015"/>
                    <a:pt x="13171" y="1043582"/>
                  </a:cubicBezTo>
                  <a:cubicBezTo>
                    <a:pt x="4738" y="1035148"/>
                    <a:pt x="0" y="1023711"/>
                    <a:pt x="0" y="1011784"/>
                  </a:cubicBezTo>
                  <a:lnTo>
                    <a:pt x="0" y="44968"/>
                  </a:lnTo>
                  <a:cubicBezTo>
                    <a:pt x="0" y="33042"/>
                    <a:pt x="4738" y="21604"/>
                    <a:pt x="13171" y="13171"/>
                  </a:cubicBezTo>
                  <a:cubicBezTo>
                    <a:pt x="21604" y="4738"/>
                    <a:pt x="33042" y="0"/>
                    <a:pt x="44968" y="0"/>
                  </a:cubicBezTo>
                  <a:close/>
                </a:path>
              </a:pathLst>
            </a:custGeom>
            <a:blipFill>
              <a:blip r:embed="rId2"/>
              <a:stretch>
                <a:fillRect l="0" t="-271" r="0" b="-271"/>
              </a:stretch>
            </a:blipFill>
          </p:spPr>
        </p:sp>
      </p:grpSp>
      <p:sp>
        <p:nvSpPr>
          <p:cNvPr name="TextBox 7" id="7"/>
          <p:cNvSpPr txBox="true"/>
          <p:nvPr/>
        </p:nvSpPr>
        <p:spPr>
          <a:xfrm rot="0">
            <a:off x="666750" y="800100"/>
            <a:ext cx="8324850" cy="2933700"/>
          </a:xfrm>
          <a:prstGeom prst="rect">
            <a:avLst/>
          </a:prstGeom>
        </p:spPr>
        <p:txBody>
          <a:bodyPr anchor="t" rtlCol="false" tIns="0" lIns="0" bIns="0" rIns="0">
            <a:spAutoFit/>
          </a:bodyPr>
          <a:lstStyle/>
          <a:p>
            <a:pPr algn="l" marL="0" indent="0" lvl="0">
              <a:lnSpc>
                <a:spcPts val="7500"/>
              </a:lnSpc>
              <a:spcBef>
                <a:spcPct val="0"/>
              </a:spcBef>
            </a:pPr>
            <a:r>
              <a:rPr lang="en-US" sz="7500" spc="-150" strike="noStrike" u="none">
                <a:solidFill>
                  <a:srgbClr val="FFFFFF"/>
                </a:solidFill>
                <a:latin typeface="Cooper BT Light"/>
                <a:ea typeface="Cooper BT Light"/>
                <a:cs typeface="Cooper BT Light"/>
                <a:sym typeface="Cooper BT Light"/>
              </a:rPr>
              <a:t>A great coder </a:t>
            </a:r>
            <a:r>
              <a:rPr lang="en-US" b="true" sz="7500" spc="-150" strike="noStrike" u="none">
                <a:solidFill>
                  <a:srgbClr val="FFFFFF"/>
                </a:solidFill>
                <a:latin typeface="Cooper BT Bold"/>
                <a:ea typeface="Cooper BT Bold"/>
                <a:cs typeface="Cooper BT Bold"/>
                <a:sym typeface="Cooper BT Bold"/>
              </a:rPr>
              <a:t>shares and collaborates</a:t>
            </a:r>
          </a:p>
        </p:txBody>
      </p:sp>
      <p:sp>
        <p:nvSpPr>
          <p:cNvPr name="Freeform 8" id="8"/>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3">
              <a:alphaModFix amt="7999"/>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6B48FF"/>
        </a:solidFill>
      </p:bgPr>
    </p:bg>
    <p:spTree>
      <p:nvGrpSpPr>
        <p:cNvPr id="1" name=""/>
        <p:cNvGrpSpPr/>
        <p:nvPr/>
      </p:nvGrpSpPr>
      <p:grpSpPr>
        <a:xfrm>
          <a:off x="0" y="0"/>
          <a:ext cx="0" cy="0"/>
          <a:chOff x="0" y="0"/>
          <a:chExt cx="0" cy="0"/>
        </a:xfrm>
      </p:grpSpPr>
      <p:grpSp>
        <p:nvGrpSpPr>
          <p:cNvPr name="Group 2" id="2"/>
          <p:cNvGrpSpPr/>
          <p:nvPr/>
        </p:nvGrpSpPr>
        <p:grpSpPr>
          <a:xfrm rot="0">
            <a:off x="9296400" y="3352800"/>
            <a:ext cx="8324850" cy="5113020"/>
            <a:chOff x="0" y="0"/>
            <a:chExt cx="11099800" cy="6817360"/>
          </a:xfrm>
        </p:grpSpPr>
        <p:sp>
          <p:nvSpPr>
            <p:cNvPr name="TextBox 3" id="3"/>
            <p:cNvSpPr txBox="true"/>
            <p:nvPr/>
          </p:nvSpPr>
          <p:spPr>
            <a:xfrm rot="0">
              <a:off x="0" y="4737100"/>
              <a:ext cx="11099800" cy="20802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FFFFFF"/>
                  </a:solidFill>
                  <a:latin typeface="TT Interphases"/>
                  <a:ea typeface="TT Interphases"/>
                  <a:cs typeface="TT Interphases"/>
                  <a:sym typeface="TT Interphases"/>
                </a:rPr>
                <a:t>Simple Linear Regression allows us to predict outcomes by analyzing the relationship between two variables. In this case, we will explore how study hours correlate with exam marks, represented by the formula y = m*x + c.</a:t>
              </a:r>
            </a:p>
          </p:txBody>
        </p:sp>
        <p:sp>
          <p:nvSpPr>
            <p:cNvPr name="TextBox 4" id="4"/>
            <p:cNvSpPr txBox="true"/>
            <p:nvPr/>
          </p:nvSpPr>
          <p:spPr>
            <a:xfrm rot="0">
              <a:off x="0" y="180975"/>
              <a:ext cx="11099800" cy="3341159"/>
            </a:xfrm>
            <a:prstGeom prst="rect">
              <a:avLst/>
            </a:prstGeom>
          </p:spPr>
          <p:txBody>
            <a:bodyPr anchor="t" rtlCol="false" tIns="0" lIns="0" bIns="0" rIns="0">
              <a:spAutoFit/>
            </a:bodyPr>
            <a:lstStyle/>
            <a:p>
              <a:pPr algn="l" marL="0" indent="0" lvl="0">
                <a:lnSpc>
                  <a:spcPts val="9500"/>
                </a:lnSpc>
                <a:spcBef>
                  <a:spcPct val="0"/>
                </a:spcBef>
              </a:pPr>
              <a:r>
                <a:rPr lang="en-US" sz="9500" spc="-190" strike="noStrike" u="none">
                  <a:solidFill>
                    <a:srgbClr val="FFFFFF"/>
                  </a:solidFill>
                  <a:latin typeface="Cooper BT Light"/>
                  <a:ea typeface="Cooper BT Light"/>
                  <a:cs typeface="Cooper BT Light"/>
                  <a:sym typeface="Cooper BT Light"/>
                </a:rPr>
                <a:t>Robi Learns to Predict</a:t>
              </a:r>
            </a:p>
          </p:txBody>
        </p:sp>
        <p:sp>
          <p:nvSpPr>
            <p:cNvPr name="TextBox 5" id="5"/>
            <p:cNvSpPr txBox="true"/>
            <p:nvPr/>
          </p:nvSpPr>
          <p:spPr>
            <a:xfrm rot="0">
              <a:off x="0" y="3543300"/>
              <a:ext cx="11099800" cy="518160"/>
            </a:xfrm>
            <a:prstGeom prst="rect">
              <a:avLst/>
            </a:prstGeom>
          </p:spPr>
          <p:txBody>
            <a:bodyPr anchor="t" rtlCol="false" tIns="0" lIns="0" bIns="0" rIns="0">
              <a:spAutoFit/>
            </a:bodyPr>
            <a:lstStyle/>
            <a:p>
              <a:pPr algn="l" marL="0" indent="0" lvl="0">
                <a:lnSpc>
                  <a:spcPts val="3120"/>
                </a:lnSpc>
                <a:spcBef>
                  <a:spcPct val="0"/>
                </a:spcBef>
              </a:pPr>
              <a:r>
                <a:rPr lang="en-US" b="true" sz="2400" spc="-48" strike="noStrike" u="none">
                  <a:solidFill>
                    <a:srgbClr val="FFFFFF"/>
                  </a:solidFill>
                  <a:latin typeface="TT Interphases Bold"/>
                  <a:ea typeface="TT Interphases Bold"/>
                  <a:cs typeface="TT Interphases Bold"/>
                  <a:sym typeface="TT Interphases Bold"/>
                </a:rPr>
                <a:t>Understanding Simple Linear Regression Concepts</a:t>
              </a:r>
            </a:p>
          </p:txBody>
        </p:sp>
      </p:grpSp>
      <p:grpSp>
        <p:nvGrpSpPr>
          <p:cNvPr name="Group 6" id="6"/>
          <p:cNvGrpSpPr/>
          <p:nvPr/>
        </p:nvGrpSpPr>
        <p:grpSpPr>
          <a:xfrm rot="0">
            <a:off x="0" y="0"/>
            <a:ext cx="8267700" cy="10287000"/>
            <a:chOff x="0" y="0"/>
            <a:chExt cx="2177501" cy="2709333"/>
          </a:xfrm>
        </p:grpSpPr>
        <p:sp>
          <p:nvSpPr>
            <p:cNvPr name="Freeform 7" id="7"/>
            <p:cNvSpPr/>
            <p:nvPr/>
          </p:nvSpPr>
          <p:spPr>
            <a:xfrm flipH="false" flipV="false" rot="0">
              <a:off x="0" y="0"/>
              <a:ext cx="2177501" cy="2709333"/>
            </a:xfrm>
            <a:custGeom>
              <a:avLst/>
              <a:gdLst/>
              <a:ahLst/>
              <a:cxnLst/>
              <a:rect r="r" b="b" t="t" l="l"/>
              <a:pathLst>
                <a:path h="2709333" w="2177501">
                  <a:moveTo>
                    <a:pt x="0" y="0"/>
                  </a:moveTo>
                  <a:lnTo>
                    <a:pt x="2177501" y="0"/>
                  </a:lnTo>
                  <a:lnTo>
                    <a:pt x="2177501" y="2709333"/>
                  </a:lnTo>
                  <a:lnTo>
                    <a:pt x="0" y="2709333"/>
                  </a:lnTo>
                  <a:close/>
                </a:path>
              </a:pathLst>
            </a:custGeom>
            <a:solidFill>
              <a:srgbClr val="D9DBFF"/>
            </a:solidFill>
          </p:spPr>
        </p:sp>
        <p:sp>
          <p:nvSpPr>
            <p:cNvPr name="TextBox 8" id="8"/>
            <p:cNvSpPr txBox="true"/>
            <p:nvPr/>
          </p:nvSpPr>
          <p:spPr>
            <a:xfrm>
              <a:off x="0" y="-28575"/>
              <a:ext cx="2177501" cy="2737908"/>
            </a:xfrm>
            <a:prstGeom prst="rect">
              <a:avLst/>
            </a:prstGeom>
          </p:spPr>
          <p:txBody>
            <a:bodyPr anchor="ctr" rtlCol="false" tIns="50800" lIns="50800" bIns="50800" rIns="50800"/>
            <a:lstStyle/>
            <a:p>
              <a:pPr algn="ctr" marL="0" indent="0" lvl="0">
                <a:lnSpc>
                  <a:spcPts val="2100"/>
                </a:lnSpc>
              </a:pPr>
            </a:p>
          </p:txBody>
        </p:sp>
      </p:grpSp>
      <p:grpSp>
        <p:nvGrpSpPr>
          <p:cNvPr name="Group 9" id="9"/>
          <p:cNvGrpSpPr/>
          <p:nvPr/>
        </p:nvGrpSpPr>
        <p:grpSpPr>
          <a:xfrm rot="0">
            <a:off x="666750" y="666750"/>
            <a:ext cx="6886575" cy="8953500"/>
            <a:chOff x="0" y="0"/>
            <a:chExt cx="812800" cy="1056752"/>
          </a:xfrm>
        </p:grpSpPr>
        <p:sp>
          <p:nvSpPr>
            <p:cNvPr name="Freeform 10" id="10"/>
            <p:cNvSpPr/>
            <p:nvPr/>
          </p:nvSpPr>
          <p:spPr>
            <a:xfrm flipH="false" flipV="false" rot="0">
              <a:off x="0" y="0"/>
              <a:ext cx="812800" cy="1056752"/>
            </a:xfrm>
            <a:custGeom>
              <a:avLst/>
              <a:gdLst/>
              <a:ahLst/>
              <a:cxnLst/>
              <a:rect r="r" b="b" t="t" l="l"/>
              <a:pathLst>
                <a:path h="1056752" w="812800">
                  <a:moveTo>
                    <a:pt x="44968" y="0"/>
                  </a:moveTo>
                  <a:lnTo>
                    <a:pt x="767832" y="0"/>
                  </a:lnTo>
                  <a:cubicBezTo>
                    <a:pt x="779758" y="0"/>
                    <a:pt x="791196" y="4738"/>
                    <a:pt x="799629" y="13171"/>
                  </a:cubicBezTo>
                  <a:cubicBezTo>
                    <a:pt x="808062" y="21604"/>
                    <a:pt x="812800" y="33042"/>
                    <a:pt x="812800" y="44968"/>
                  </a:cubicBezTo>
                  <a:lnTo>
                    <a:pt x="812800" y="1011784"/>
                  </a:lnTo>
                  <a:cubicBezTo>
                    <a:pt x="812800" y="1023711"/>
                    <a:pt x="808062" y="1035148"/>
                    <a:pt x="799629" y="1043582"/>
                  </a:cubicBezTo>
                  <a:cubicBezTo>
                    <a:pt x="791196" y="1052015"/>
                    <a:pt x="779758" y="1056752"/>
                    <a:pt x="767832" y="1056752"/>
                  </a:cubicBezTo>
                  <a:lnTo>
                    <a:pt x="44968" y="1056752"/>
                  </a:lnTo>
                  <a:cubicBezTo>
                    <a:pt x="33042" y="1056752"/>
                    <a:pt x="21604" y="1052015"/>
                    <a:pt x="13171" y="1043582"/>
                  </a:cubicBezTo>
                  <a:cubicBezTo>
                    <a:pt x="4738" y="1035148"/>
                    <a:pt x="0" y="1023711"/>
                    <a:pt x="0" y="1011784"/>
                  </a:cubicBezTo>
                  <a:lnTo>
                    <a:pt x="0" y="44968"/>
                  </a:lnTo>
                  <a:cubicBezTo>
                    <a:pt x="0" y="33042"/>
                    <a:pt x="4738" y="21604"/>
                    <a:pt x="13171" y="13171"/>
                  </a:cubicBezTo>
                  <a:cubicBezTo>
                    <a:pt x="21604" y="4738"/>
                    <a:pt x="33042" y="0"/>
                    <a:pt x="44968" y="0"/>
                  </a:cubicBezTo>
                  <a:close/>
                </a:path>
              </a:pathLst>
            </a:custGeom>
            <a:blipFill>
              <a:blip r:embed="rId2"/>
              <a:stretch>
                <a:fillRect l="0" t="-271" r="0" b="-271"/>
              </a:stretch>
            </a:blipFill>
          </p:spPr>
        </p:sp>
      </p:grpSp>
      <p:sp>
        <p:nvSpPr>
          <p:cNvPr name="Freeform 11" id="11"/>
          <p:cNvSpPr/>
          <p:nvPr/>
        </p:nvSpPr>
        <p:spPr>
          <a:xfrm flipH="false" flipV="false" rot="5400000">
            <a:off x="6176504" y="61454"/>
            <a:ext cx="1438275" cy="1315368"/>
          </a:xfrm>
          <a:custGeom>
            <a:avLst/>
            <a:gdLst/>
            <a:ahLst/>
            <a:cxnLst/>
            <a:rect r="r" b="b" t="t" l="l"/>
            <a:pathLst>
              <a:path h="1315368" w="1438275">
                <a:moveTo>
                  <a:pt x="0" y="0"/>
                </a:moveTo>
                <a:lnTo>
                  <a:pt x="1438275" y="0"/>
                </a:lnTo>
                <a:lnTo>
                  <a:pt x="1438275" y="1315367"/>
                </a:lnTo>
                <a:lnTo>
                  <a:pt x="0" y="13153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12" id="12"/>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5">
              <a:alphaModFix amt="7999"/>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296400" y="3352800"/>
            <a:ext cx="8324850" cy="5113020"/>
            <a:chOff x="0" y="0"/>
            <a:chExt cx="11099800" cy="6817360"/>
          </a:xfrm>
        </p:grpSpPr>
        <p:sp>
          <p:nvSpPr>
            <p:cNvPr name="TextBox 3" id="3"/>
            <p:cNvSpPr txBox="true"/>
            <p:nvPr/>
          </p:nvSpPr>
          <p:spPr>
            <a:xfrm rot="0">
              <a:off x="0" y="4737100"/>
              <a:ext cx="11099800" cy="20802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In collaborative environments, </a:t>
              </a:r>
              <a:r>
                <a:rPr lang="en-US" b="true" sz="2400" spc="-48" strike="noStrike" u="none">
                  <a:solidFill>
                    <a:srgbClr val="1F237D"/>
                  </a:solidFill>
                  <a:latin typeface="TT Interphases Bold"/>
                  <a:ea typeface="TT Interphases Bold"/>
                  <a:cs typeface="TT Interphases Bold"/>
                  <a:sym typeface="TT Interphases Bold"/>
                </a:rPr>
                <a:t>overwriting code</a:t>
              </a:r>
              <a:r>
                <a:rPr lang="en-US" sz="2400" spc="-48" strike="noStrike" u="none">
                  <a:solidFill>
                    <a:srgbClr val="1F237D"/>
                  </a:solidFill>
                  <a:latin typeface="TT Interphases"/>
                  <a:ea typeface="TT Interphases"/>
                  <a:cs typeface="TT Interphases"/>
                  <a:sym typeface="TT Interphases"/>
                </a:rPr>
                <a:t> can lead to chaos. Version control systems like Git prevent this by tracking changes, ensuring every robot’s contribution is documented and organized.</a:t>
              </a:r>
            </a:p>
          </p:txBody>
        </p:sp>
        <p:sp>
          <p:nvSpPr>
            <p:cNvPr name="TextBox 4" id="4"/>
            <p:cNvSpPr txBox="true"/>
            <p:nvPr/>
          </p:nvSpPr>
          <p:spPr>
            <a:xfrm rot="0">
              <a:off x="0" y="180975"/>
              <a:ext cx="11099800" cy="3341159"/>
            </a:xfrm>
            <a:prstGeom prst="rect">
              <a:avLst/>
            </a:prstGeom>
          </p:spPr>
          <p:txBody>
            <a:bodyPr anchor="t" rtlCol="false" tIns="0" lIns="0" bIns="0" rIns="0">
              <a:spAutoFit/>
            </a:bodyPr>
            <a:lstStyle/>
            <a:p>
              <a:pPr algn="l" marL="0" indent="0" lvl="0">
                <a:lnSpc>
                  <a:spcPts val="9500"/>
                </a:lnSpc>
                <a:spcBef>
                  <a:spcPct val="0"/>
                </a:spcBef>
              </a:pPr>
              <a:r>
                <a:rPr lang="en-US" sz="9500" spc="-190" strike="noStrike" u="none">
                  <a:solidFill>
                    <a:srgbClr val="3A3FC1"/>
                  </a:solidFill>
                  <a:latin typeface="Cooper BT Light"/>
                  <a:ea typeface="Cooper BT Light"/>
                  <a:cs typeface="Cooper BT Light"/>
                  <a:sym typeface="Cooper BT Light"/>
                </a:rPr>
                <a:t>Teamwork Challenges</a:t>
              </a:r>
            </a:p>
          </p:txBody>
        </p:sp>
        <p:sp>
          <p:nvSpPr>
            <p:cNvPr name="TextBox 5" id="5"/>
            <p:cNvSpPr txBox="true"/>
            <p:nvPr/>
          </p:nvSpPr>
          <p:spPr>
            <a:xfrm rot="0">
              <a:off x="0" y="3543300"/>
              <a:ext cx="11099800" cy="518160"/>
            </a:xfrm>
            <a:prstGeom prst="rect">
              <a:avLst/>
            </a:prstGeom>
          </p:spPr>
          <p:txBody>
            <a:bodyPr anchor="t" rtlCol="false" tIns="0" lIns="0" bIns="0" rIns="0">
              <a:spAutoFit/>
            </a:bodyPr>
            <a:lstStyle/>
            <a:p>
              <a:pPr algn="l" marL="0" indent="0" lvl="0">
                <a:lnSpc>
                  <a:spcPts val="3120"/>
                </a:lnSpc>
                <a:spcBef>
                  <a:spcPct val="0"/>
                </a:spcBef>
              </a:pPr>
              <a:r>
                <a:rPr lang="en-US" b="true" sz="2400" spc="-48" strike="noStrike" u="none">
                  <a:solidFill>
                    <a:srgbClr val="6B48FF"/>
                  </a:solidFill>
                  <a:latin typeface="TT Interphases Bold"/>
                  <a:ea typeface="TT Interphases Bold"/>
                  <a:cs typeface="TT Interphases Bold"/>
                  <a:sym typeface="TT Interphases Bold"/>
                </a:rPr>
                <a:t>Understanding the Importance of Version Control</a:t>
              </a:r>
            </a:p>
          </p:txBody>
        </p:sp>
      </p:grpSp>
      <p:grpSp>
        <p:nvGrpSpPr>
          <p:cNvPr name="Group 6" id="6"/>
          <p:cNvGrpSpPr/>
          <p:nvPr/>
        </p:nvGrpSpPr>
        <p:grpSpPr>
          <a:xfrm rot="0">
            <a:off x="0" y="0"/>
            <a:ext cx="8267700" cy="10287000"/>
            <a:chOff x="0" y="0"/>
            <a:chExt cx="2177501" cy="2709333"/>
          </a:xfrm>
        </p:grpSpPr>
        <p:sp>
          <p:nvSpPr>
            <p:cNvPr name="Freeform 7" id="7"/>
            <p:cNvSpPr/>
            <p:nvPr/>
          </p:nvSpPr>
          <p:spPr>
            <a:xfrm flipH="false" flipV="false" rot="0">
              <a:off x="0" y="0"/>
              <a:ext cx="2177501" cy="2709333"/>
            </a:xfrm>
            <a:custGeom>
              <a:avLst/>
              <a:gdLst/>
              <a:ahLst/>
              <a:cxnLst/>
              <a:rect r="r" b="b" t="t" l="l"/>
              <a:pathLst>
                <a:path h="2709333" w="2177501">
                  <a:moveTo>
                    <a:pt x="0" y="0"/>
                  </a:moveTo>
                  <a:lnTo>
                    <a:pt x="2177501" y="0"/>
                  </a:lnTo>
                  <a:lnTo>
                    <a:pt x="2177501" y="2709333"/>
                  </a:lnTo>
                  <a:lnTo>
                    <a:pt x="0" y="2709333"/>
                  </a:lnTo>
                  <a:close/>
                </a:path>
              </a:pathLst>
            </a:custGeom>
            <a:solidFill>
              <a:srgbClr val="6B48FF"/>
            </a:solidFill>
          </p:spPr>
        </p:sp>
        <p:sp>
          <p:nvSpPr>
            <p:cNvPr name="TextBox 8" id="8"/>
            <p:cNvSpPr txBox="true"/>
            <p:nvPr/>
          </p:nvSpPr>
          <p:spPr>
            <a:xfrm>
              <a:off x="0" y="-28575"/>
              <a:ext cx="2177501" cy="2737908"/>
            </a:xfrm>
            <a:prstGeom prst="rect">
              <a:avLst/>
            </a:prstGeom>
          </p:spPr>
          <p:txBody>
            <a:bodyPr anchor="ctr" rtlCol="false" tIns="50800" lIns="50800" bIns="50800" rIns="50800"/>
            <a:lstStyle/>
            <a:p>
              <a:pPr algn="ctr" marL="0" indent="0" lvl="0">
                <a:lnSpc>
                  <a:spcPts val="2100"/>
                </a:lnSpc>
              </a:pPr>
            </a:p>
          </p:txBody>
        </p:sp>
      </p:grpSp>
      <p:grpSp>
        <p:nvGrpSpPr>
          <p:cNvPr name="Group 9" id="9"/>
          <p:cNvGrpSpPr/>
          <p:nvPr/>
        </p:nvGrpSpPr>
        <p:grpSpPr>
          <a:xfrm rot="0">
            <a:off x="666750" y="666750"/>
            <a:ext cx="6886575" cy="8953500"/>
            <a:chOff x="0" y="0"/>
            <a:chExt cx="812800" cy="1056752"/>
          </a:xfrm>
        </p:grpSpPr>
        <p:sp>
          <p:nvSpPr>
            <p:cNvPr name="Freeform 10" id="10"/>
            <p:cNvSpPr/>
            <p:nvPr/>
          </p:nvSpPr>
          <p:spPr>
            <a:xfrm flipH="false" flipV="false" rot="0">
              <a:off x="0" y="0"/>
              <a:ext cx="812800" cy="1056752"/>
            </a:xfrm>
            <a:custGeom>
              <a:avLst/>
              <a:gdLst/>
              <a:ahLst/>
              <a:cxnLst/>
              <a:rect r="r" b="b" t="t" l="l"/>
              <a:pathLst>
                <a:path h="1056752" w="812800">
                  <a:moveTo>
                    <a:pt x="44968" y="0"/>
                  </a:moveTo>
                  <a:lnTo>
                    <a:pt x="767832" y="0"/>
                  </a:lnTo>
                  <a:cubicBezTo>
                    <a:pt x="779758" y="0"/>
                    <a:pt x="791196" y="4738"/>
                    <a:pt x="799629" y="13171"/>
                  </a:cubicBezTo>
                  <a:cubicBezTo>
                    <a:pt x="808062" y="21604"/>
                    <a:pt x="812800" y="33042"/>
                    <a:pt x="812800" y="44968"/>
                  </a:cubicBezTo>
                  <a:lnTo>
                    <a:pt x="812800" y="1011784"/>
                  </a:lnTo>
                  <a:cubicBezTo>
                    <a:pt x="812800" y="1023711"/>
                    <a:pt x="808062" y="1035148"/>
                    <a:pt x="799629" y="1043582"/>
                  </a:cubicBezTo>
                  <a:cubicBezTo>
                    <a:pt x="791196" y="1052015"/>
                    <a:pt x="779758" y="1056752"/>
                    <a:pt x="767832" y="1056752"/>
                  </a:cubicBezTo>
                  <a:lnTo>
                    <a:pt x="44968" y="1056752"/>
                  </a:lnTo>
                  <a:cubicBezTo>
                    <a:pt x="33042" y="1056752"/>
                    <a:pt x="21604" y="1052015"/>
                    <a:pt x="13171" y="1043582"/>
                  </a:cubicBezTo>
                  <a:cubicBezTo>
                    <a:pt x="4738" y="1035148"/>
                    <a:pt x="0" y="1023711"/>
                    <a:pt x="0" y="1011784"/>
                  </a:cubicBezTo>
                  <a:lnTo>
                    <a:pt x="0" y="44968"/>
                  </a:lnTo>
                  <a:cubicBezTo>
                    <a:pt x="0" y="33042"/>
                    <a:pt x="4738" y="21604"/>
                    <a:pt x="13171" y="13171"/>
                  </a:cubicBezTo>
                  <a:cubicBezTo>
                    <a:pt x="21604" y="4738"/>
                    <a:pt x="33042" y="0"/>
                    <a:pt x="44968" y="0"/>
                  </a:cubicBezTo>
                  <a:close/>
                </a:path>
              </a:pathLst>
            </a:custGeom>
            <a:blipFill>
              <a:blip r:embed="rId2"/>
              <a:stretch>
                <a:fillRect l="0" t="-271" r="0" b="-271"/>
              </a:stretch>
            </a:blipFill>
          </p:spPr>
        </p:sp>
      </p:grpSp>
      <p:sp>
        <p:nvSpPr>
          <p:cNvPr name="Freeform 11" id="11"/>
          <p:cNvSpPr/>
          <p:nvPr/>
        </p:nvSpPr>
        <p:spPr>
          <a:xfrm flipH="false" flipV="false" rot="5400000">
            <a:off x="6176504" y="61454"/>
            <a:ext cx="1438275" cy="1315368"/>
          </a:xfrm>
          <a:custGeom>
            <a:avLst/>
            <a:gdLst/>
            <a:ahLst/>
            <a:cxnLst/>
            <a:rect r="r" b="b" t="t" l="l"/>
            <a:pathLst>
              <a:path h="1315368" w="1438275">
                <a:moveTo>
                  <a:pt x="0" y="0"/>
                </a:moveTo>
                <a:lnTo>
                  <a:pt x="1438275" y="0"/>
                </a:lnTo>
                <a:lnTo>
                  <a:pt x="1438275" y="1315367"/>
                </a:lnTo>
                <a:lnTo>
                  <a:pt x="0" y="13153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12" id="12"/>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5">
              <a:alphaModFix amt="7999"/>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3A3FC1"/>
        </a:solidFill>
      </p:bgPr>
    </p:bg>
    <p:spTree>
      <p:nvGrpSpPr>
        <p:cNvPr id="1" name=""/>
        <p:cNvGrpSpPr/>
        <p:nvPr/>
      </p:nvGrpSpPr>
      <p:grpSpPr>
        <a:xfrm>
          <a:off x="0" y="0"/>
          <a:ext cx="0" cy="0"/>
          <a:chOff x="0" y="0"/>
          <a:chExt cx="0" cy="0"/>
        </a:xfrm>
      </p:grpSpPr>
      <p:grpSp>
        <p:nvGrpSpPr>
          <p:cNvPr name="Group 2" id="2"/>
          <p:cNvGrpSpPr/>
          <p:nvPr/>
        </p:nvGrpSpPr>
        <p:grpSpPr>
          <a:xfrm rot="0">
            <a:off x="9296400" y="3352800"/>
            <a:ext cx="8324850" cy="4722495"/>
            <a:chOff x="0" y="0"/>
            <a:chExt cx="11099800" cy="6296660"/>
          </a:xfrm>
        </p:grpSpPr>
        <p:sp>
          <p:nvSpPr>
            <p:cNvPr name="TextBox 3" id="3"/>
            <p:cNvSpPr txBox="true"/>
            <p:nvPr/>
          </p:nvSpPr>
          <p:spPr>
            <a:xfrm rot="0">
              <a:off x="0" y="4737100"/>
              <a:ext cx="11099800" cy="15595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FFFFFF"/>
                  </a:solidFill>
                  <a:latin typeface="TT Interphases"/>
                  <a:ea typeface="TT Interphases"/>
                  <a:cs typeface="TT Interphases"/>
                  <a:sym typeface="TT Interphases"/>
                </a:rPr>
                <a:t>Git is a powerful </a:t>
              </a:r>
              <a:r>
                <a:rPr lang="en-US" b="true" sz="2400" spc="-48" strike="noStrike" u="none">
                  <a:solidFill>
                    <a:srgbClr val="FFFFFF"/>
                  </a:solidFill>
                  <a:latin typeface="TT Interphases Bold"/>
                  <a:ea typeface="TT Interphases Bold"/>
                  <a:cs typeface="TT Interphases Bold"/>
                  <a:sym typeface="TT Interphases Bold"/>
                </a:rPr>
                <a:t>version control system</a:t>
              </a:r>
              <a:r>
                <a:rPr lang="en-US" sz="2400" spc="-48" strike="noStrike" u="none">
                  <a:solidFill>
                    <a:srgbClr val="FFFFFF"/>
                  </a:solidFill>
                  <a:latin typeface="TT Interphases"/>
                  <a:ea typeface="TT Interphases"/>
                  <a:cs typeface="TT Interphases"/>
                  <a:sym typeface="TT Interphases"/>
                </a:rPr>
                <a:t> that helps teams track changes in their code. GitHub is an online platform for collaboration, allowing developers to work together seamlessly.</a:t>
              </a:r>
            </a:p>
          </p:txBody>
        </p:sp>
        <p:sp>
          <p:nvSpPr>
            <p:cNvPr name="TextBox 4" id="4"/>
            <p:cNvSpPr txBox="true"/>
            <p:nvPr/>
          </p:nvSpPr>
          <p:spPr>
            <a:xfrm rot="0">
              <a:off x="0" y="180975"/>
              <a:ext cx="11099800" cy="3341159"/>
            </a:xfrm>
            <a:prstGeom prst="rect">
              <a:avLst/>
            </a:prstGeom>
          </p:spPr>
          <p:txBody>
            <a:bodyPr anchor="t" rtlCol="false" tIns="0" lIns="0" bIns="0" rIns="0">
              <a:spAutoFit/>
            </a:bodyPr>
            <a:lstStyle/>
            <a:p>
              <a:pPr algn="l" marL="0" indent="0" lvl="0">
                <a:lnSpc>
                  <a:spcPts val="9500"/>
                </a:lnSpc>
                <a:spcBef>
                  <a:spcPct val="0"/>
                </a:spcBef>
              </a:pPr>
              <a:r>
                <a:rPr lang="en-US" sz="9500" spc="-190" strike="noStrike" u="none">
                  <a:solidFill>
                    <a:srgbClr val="FFFFFF"/>
                  </a:solidFill>
                  <a:latin typeface="Cooper BT Light"/>
                  <a:ea typeface="Cooper BT Light"/>
                  <a:cs typeface="Cooper BT Light"/>
                  <a:sym typeface="Cooper BT Light"/>
                </a:rPr>
                <a:t>Understanding Git &amp; GitHub</a:t>
              </a:r>
            </a:p>
          </p:txBody>
        </p:sp>
        <p:sp>
          <p:nvSpPr>
            <p:cNvPr name="TextBox 5" id="5"/>
            <p:cNvSpPr txBox="true"/>
            <p:nvPr/>
          </p:nvSpPr>
          <p:spPr>
            <a:xfrm rot="0">
              <a:off x="0" y="3543300"/>
              <a:ext cx="11099800" cy="518160"/>
            </a:xfrm>
            <a:prstGeom prst="rect">
              <a:avLst/>
            </a:prstGeom>
          </p:spPr>
          <p:txBody>
            <a:bodyPr anchor="t" rtlCol="false" tIns="0" lIns="0" bIns="0" rIns="0">
              <a:spAutoFit/>
            </a:bodyPr>
            <a:lstStyle/>
            <a:p>
              <a:pPr algn="l" marL="0" indent="0" lvl="0">
                <a:lnSpc>
                  <a:spcPts val="3120"/>
                </a:lnSpc>
                <a:spcBef>
                  <a:spcPct val="0"/>
                </a:spcBef>
              </a:pPr>
              <a:r>
                <a:rPr lang="en-US" b="true" sz="2400" spc="-48" strike="noStrike" u="none">
                  <a:solidFill>
                    <a:srgbClr val="FFFFFF"/>
                  </a:solidFill>
                  <a:latin typeface="TT Interphases Bold"/>
                  <a:ea typeface="TT Interphases Bold"/>
                  <a:cs typeface="TT Interphases Bold"/>
                  <a:sym typeface="TT Interphases Bold"/>
                </a:rPr>
                <a:t>A Guide to Version Control and Collaboration</a:t>
              </a:r>
            </a:p>
          </p:txBody>
        </p:sp>
      </p:grpSp>
      <p:grpSp>
        <p:nvGrpSpPr>
          <p:cNvPr name="Group 6" id="6"/>
          <p:cNvGrpSpPr/>
          <p:nvPr/>
        </p:nvGrpSpPr>
        <p:grpSpPr>
          <a:xfrm rot="0">
            <a:off x="0" y="0"/>
            <a:ext cx="8267700" cy="10287000"/>
            <a:chOff x="0" y="0"/>
            <a:chExt cx="2177501" cy="2709333"/>
          </a:xfrm>
        </p:grpSpPr>
        <p:sp>
          <p:nvSpPr>
            <p:cNvPr name="Freeform 7" id="7"/>
            <p:cNvSpPr/>
            <p:nvPr/>
          </p:nvSpPr>
          <p:spPr>
            <a:xfrm flipH="false" flipV="false" rot="0">
              <a:off x="0" y="0"/>
              <a:ext cx="2177501" cy="2709333"/>
            </a:xfrm>
            <a:custGeom>
              <a:avLst/>
              <a:gdLst/>
              <a:ahLst/>
              <a:cxnLst/>
              <a:rect r="r" b="b" t="t" l="l"/>
              <a:pathLst>
                <a:path h="2709333" w="2177501">
                  <a:moveTo>
                    <a:pt x="0" y="0"/>
                  </a:moveTo>
                  <a:lnTo>
                    <a:pt x="2177501" y="0"/>
                  </a:lnTo>
                  <a:lnTo>
                    <a:pt x="2177501" y="2709333"/>
                  </a:lnTo>
                  <a:lnTo>
                    <a:pt x="0" y="2709333"/>
                  </a:lnTo>
                  <a:close/>
                </a:path>
              </a:pathLst>
            </a:custGeom>
            <a:solidFill>
              <a:srgbClr val="A3A4FF"/>
            </a:solidFill>
          </p:spPr>
        </p:sp>
        <p:sp>
          <p:nvSpPr>
            <p:cNvPr name="TextBox 8" id="8"/>
            <p:cNvSpPr txBox="true"/>
            <p:nvPr/>
          </p:nvSpPr>
          <p:spPr>
            <a:xfrm>
              <a:off x="0" y="-28575"/>
              <a:ext cx="2177501" cy="2737908"/>
            </a:xfrm>
            <a:prstGeom prst="rect">
              <a:avLst/>
            </a:prstGeom>
          </p:spPr>
          <p:txBody>
            <a:bodyPr anchor="ctr" rtlCol="false" tIns="50800" lIns="50800" bIns="50800" rIns="50800"/>
            <a:lstStyle/>
            <a:p>
              <a:pPr algn="ctr" marL="0" indent="0" lvl="0">
                <a:lnSpc>
                  <a:spcPts val="2100"/>
                </a:lnSpc>
              </a:pPr>
            </a:p>
          </p:txBody>
        </p:sp>
      </p:grpSp>
      <p:grpSp>
        <p:nvGrpSpPr>
          <p:cNvPr name="Group 9" id="9"/>
          <p:cNvGrpSpPr/>
          <p:nvPr/>
        </p:nvGrpSpPr>
        <p:grpSpPr>
          <a:xfrm rot="0">
            <a:off x="666750" y="666750"/>
            <a:ext cx="6886575" cy="8953500"/>
            <a:chOff x="0" y="0"/>
            <a:chExt cx="812800" cy="1056752"/>
          </a:xfrm>
        </p:grpSpPr>
        <p:sp>
          <p:nvSpPr>
            <p:cNvPr name="Freeform 10" id="10"/>
            <p:cNvSpPr/>
            <p:nvPr/>
          </p:nvSpPr>
          <p:spPr>
            <a:xfrm flipH="false" flipV="false" rot="0">
              <a:off x="0" y="0"/>
              <a:ext cx="812800" cy="1056752"/>
            </a:xfrm>
            <a:custGeom>
              <a:avLst/>
              <a:gdLst/>
              <a:ahLst/>
              <a:cxnLst/>
              <a:rect r="r" b="b" t="t" l="l"/>
              <a:pathLst>
                <a:path h="1056752" w="812800">
                  <a:moveTo>
                    <a:pt x="44968" y="0"/>
                  </a:moveTo>
                  <a:lnTo>
                    <a:pt x="767832" y="0"/>
                  </a:lnTo>
                  <a:cubicBezTo>
                    <a:pt x="779758" y="0"/>
                    <a:pt x="791196" y="4738"/>
                    <a:pt x="799629" y="13171"/>
                  </a:cubicBezTo>
                  <a:cubicBezTo>
                    <a:pt x="808062" y="21604"/>
                    <a:pt x="812800" y="33042"/>
                    <a:pt x="812800" y="44968"/>
                  </a:cubicBezTo>
                  <a:lnTo>
                    <a:pt x="812800" y="1011784"/>
                  </a:lnTo>
                  <a:cubicBezTo>
                    <a:pt x="812800" y="1023711"/>
                    <a:pt x="808062" y="1035148"/>
                    <a:pt x="799629" y="1043582"/>
                  </a:cubicBezTo>
                  <a:cubicBezTo>
                    <a:pt x="791196" y="1052015"/>
                    <a:pt x="779758" y="1056752"/>
                    <a:pt x="767832" y="1056752"/>
                  </a:cubicBezTo>
                  <a:lnTo>
                    <a:pt x="44968" y="1056752"/>
                  </a:lnTo>
                  <a:cubicBezTo>
                    <a:pt x="33042" y="1056752"/>
                    <a:pt x="21604" y="1052015"/>
                    <a:pt x="13171" y="1043582"/>
                  </a:cubicBezTo>
                  <a:cubicBezTo>
                    <a:pt x="4738" y="1035148"/>
                    <a:pt x="0" y="1023711"/>
                    <a:pt x="0" y="1011784"/>
                  </a:cubicBezTo>
                  <a:lnTo>
                    <a:pt x="0" y="44968"/>
                  </a:lnTo>
                  <a:cubicBezTo>
                    <a:pt x="0" y="33042"/>
                    <a:pt x="4738" y="21604"/>
                    <a:pt x="13171" y="13171"/>
                  </a:cubicBezTo>
                  <a:cubicBezTo>
                    <a:pt x="21604" y="4738"/>
                    <a:pt x="33042" y="0"/>
                    <a:pt x="44968" y="0"/>
                  </a:cubicBezTo>
                  <a:close/>
                </a:path>
              </a:pathLst>
            </a:custGeom>
            <a:blipFill>
              <a:blip r:embed="rId2"/>
              <a:stretch>
                <a:fillRect l="0" t="-271" r="0" b="-271"/>
              </a:stretch>
            </a:blipFill>
          </p:spPr>
        </p:sp>
      </p:grpSp>
      <p:sp>
        <p:nvSpPr>
          <p:cNvPr name="Freeform 11" id="11"/>
          <p:cNvSpPr/>
          <p:nvPr/>
        </p:nvSpPr>
        <p:spPr>
          <a:xfrm flipH="false" flipV="false" rot="5400000">
            <a:off x="6176504" y="61454"/>
            <a:ext cx="1438275" cy="1315368"/>
          </a:xfrm>
          <a:custGeom>
            <a:avLst/>
            <a:gdLst/>
            <a:ahLst/>
            <a:cxnLst/>
            <a:rect r="r" b="b" t="t" l="l"/>
            <a:pathLst>
              <a:path h="1315368" w="1438275">
                <a:moveTo>
                  <a:pt x="0" y="0"/>
                </a:moveTo>
                <a:lnTo>
                  <a:pt x="1438275" y="0"/>
                </a:lnTo>
                <a:lnTo>
                  <a:pt x="1438275" y="1315367"/>
                </a:lnTo>
                <a:lnTo>
                  <a:pt x="0" y="13153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12" id="12"/>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5">
              <a:alphaModFix amt="7999"/>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6B48FF"/>
        </a:solidFill>
      </p:bgPr>
    </p:bg>
    <p:spTree>
      <p:nvGrpSpPr>
        <p:cNvPr id="1" name=""/>
        <p:cNvGrpSpPr/>
        <p:nvPr/>
      </p:nvGrpSpPr>
      <p:grpSpPr>
        <a:xfrm>
          <a:off x="0" y="0"/>
          <a:ext cx="0" cy="0"/>
          <a:chOff x="0" y="0"/>
          <a:chExt cx="0" cy="0"/>
        </a:xfrm>
      </p:grpSpPr>
      <p:grpSp>
        <p:nvGrpSpPr>
          <p:cNvPr name="Group 2" id="2"/>
          <p:cNvGrpSpPr/>
          <p:nvPr/>
        </p:nvGrpSpPr>
        <p:grpSpPr>
          <a:xfrm rot="0">
            <a:off x="666750" y="3352800"/>
            <a:ext cx="5448300" cy="6267450"/>
            <a:chOff x="0" y="0"/>
            <a:chExt cx="1434943" cy="1650686"/>
          </a:xfrm>
        </p:grpSpPr>
        <p:sp>
          <p:nvSpPr>
            <p:cNvPr name="Freeform 3" id="3"/>
            <p:cNvSpPr/>
            <p:nvPr/>
          </p:nvSpPr>
          <p:spPr>
            <a:xfrm flipH="false" flipV="false" rot="0">
              <a:off x="0" y="0"/>
              <a:ext cx="1434943" cy="1650686"/>
            </a:xfrm>
            <a:custGeom>
              <a:avLst/>
              <a:gdLst/>
              <a:ahLst/>
              <a:cxnLst/>
              <a:rect r="r" b="b" t="t" l="l"/>
              <a:pathLst>
                <a:path h="1650686" w="1434943">
                  <a:moveTo>
                    <a:pt x="56839" y="0"/>
                  </a:moveTo>
                  <a:lnTo>
                    <a:pt x="1378104" y="0"/>
                  </a:lnTo>
                  <a:cubicBezTo>
                    <a:pt x="1409495" y="0"/>
                    <a:pt x="1434943" y="25448"/>
                    <a:pt x="1434943" y="56839"/>
                  </a:cubicBezTo>
                  <a:lnTo>
                    <a:pt x="1434943" y="1593847"/>
                  </a:lnTo>
                  <a:cubicBezTo>
                    <a:pt x="1434943" y="1625239"/>
                    <a:pt x="1409495" y="1650686"/>
                    <a:pt x="1378104" y="1650686"/>
                  </a:cubicBezTo>
                  <a:lnTo>
                    <a:pt x="56839" y="1650686"/>
                  </a:lnTo>
                  <a:cubicBezTo>
                    <a:pt x="25448" y="1650686"/>
                    <a:pt x="0" y="1625239"/>
                    <a:pt x="0" y="1593847"/>
                  </a:cubicBezTo>
                  <a:lnTo>
                    <a:pt x="0" y="56839"/>
                  </a:lnTo>
                  <a:cubicBezTo>
                    <a:pt x="0" y="25448"/>
                    <a:pt x="25448" y="0"/>
                    <a:pt x="56839" y="0"/>
                  </a:cubicBezTo>
                  <a:close/>
                </a:path>
              </a:pathLst>
            </a:custGeom>
            <a:solidFill>
              <a:srgbClr val="FFFFFF"/>
            </a:solidFill>
            <a:ln w="28575" cap="rnd">
              <a:solidFill>
                <a:srgbClr val="000000"/>
              </a:solidFill>
              <a:prstDash val="solid"/>
              <a:round/>
            </a:ln>
          </p:spPr>
        </p:sp>
        <p:sp>
          <p:nvSpPr>
            <p:cNvPr name="TextBox 4" id="4"/>
            <p:cNvSpPr txBox="true"/>
            <p:nvPr/>
          </p:nvSpPr>
          <p:spPr>
            <a:xfrm>
              <a:off x="0" y="-28575"/>
              <a:ext cx="1434943" cy="1679261"/>
            </a:xfrm>
            <a:prstGeom prst="rect">
              <a:avLst/>
            </a:prstGeom>
          </p:spPr>
          <p:txBody>
            <a:bodyPr anchor="ctr" rtlCol="false" tIns="50800" lIns="50800" bIns="50800" rIns="50800"/>
            <a:lstStyle/>
            <a:p>
              <a:pPr algn="ctr" marL="0" indent="0" lvl="0">
                <a:lnSpc>
                  <a:spcPts val="2100"/>
                </a:lnSpc>
              </a:pPr>
            </a:p>
          </p:txBody>
        </p:sp>
      </p:grpSp>
      <p:grpSp>
        <p:nvGrpSpPr>
          <p:cNvPr name="Group 5" id="5"/>
          <p:cNvGrpSpPr/>
          <p:nvPr/>
        </p:nvGrpSpPr>
        <p:grpSpPr>
          <a:xfrm rot="0">
            <a:off x="6419850" y="3352800"/>
            <a:ext cx="5448300" cy="6267450"/>
            <a:chOff x="0" y="0"/>
            <a:chExt cx="1434943" cy="1650686"/>
          </a:xfrm>
        </p:grpSpPr>
        <p:sp>
          <p:nvSpPr>
            <p:cNvPr name="Freeform 6" id="6"/>
            <p:cNvSpPr/>
            <p:nvPr/>
          </p:nvSpPr>
          <p:spPr>
            <a:xfrm flipH="false" flipV="false" rot="0">
              <a:off x="0" y="0"/>
              <a:ext cx="1434943" cy="1650686"/>
            </a:xfrm>
            <a:custGeom>
              <a:avLst/>
              <a:gdLst/>
              <a:ahLst/>
              <a:cxnLst/>
              <a:rect r="r" b="b" t="t" l="l"/>
              <a:pathLst>
                <a:path h="1650686" w="1434943">
                  <a:moveTo>
                    <a:pt x="56839" y="0"/>
                  </a:moveTo>
                  <a:lnTo>
                    <a:pt x="1378104" y="0"/>
                  </a:lnTo>
                  <a:cubicBezTo>
                    <a:pt x="1409495" y="0"/>
                    <a:pt x="1434943" y="25448"/>
                    <a:pt x="1434943" y="56839"/>
                  </a:cubicBezTo>
                  <a:lnTo>
                    <a:pt x="1434943" y="1593847"/>
                  </a:lnTo>
                  <a:cubicBezTo>
                    <a:pt x="1434943" y="1625239"/>
                    <a:pt x="1409495" y="1650686"/>
                    <a:pt x="1378104" y="1650686"/>
                  </a:cubicBezTo>
                  <a:lnTo>
                    <a:pt x="56839" y="1650686"/>
                  </a:lnTo>
                  <a:cubicBezTo>
                    <a:pt x="25448" y="1650686"/>
                    <a:pt x="0" y="1625239"/>
                    <a:pt x="0" y="1593847"/>
                  </a:cubicBezTo>
                  <a:lnTo>
                    <a:pt x="0" y="56839"/>
                  </a:lnTo>
                  <a:cubicBezTo>
                    <a:pt x="0" y="25448"/>
                    <a:pt x="25448" y="0"/>
                    <a:pt x="56839" y="0"/>
                  </a:cubicBezTo>
                  <a:close/>
                </a:path>
              </a:pathLst>
            </a:custGeom>
            <a:solidFill>
              <a:srgbClr val="FFFFFF"/>
            </a:solidFill>
            <a:ln w="28575" cap="rnd">
              <a:solidFill>
                <a:srgbClr val="000000"/>
              </a:solidFill>
              <a:prstDash val="solid"/>
              <a:round/>
            </a:ln>
          </p:spPr>
        </p:sp>
        <p:sp>
          <p:nvSpPr>
            <p:cNvPr name="TextBox 7" id="7"/>
            <p:cNvSpPr txBox="true"/>
            <p:nvPr/>
          </p:nvSpPr>
          <p:spPr>
            <a:xfrm>
              <a:off x="0" y="-28575"/>
              <a:ext cx="1434943" cy="1679261"/>
            </a:xfrm>
            <a:prstGeom prst="rect">
              <a:avLst/>
            </a:prstGeom>
          </p:spPr>
          <p:txBody>
            <a:bodyPr anchor="ctr" rtlCol="false" tIns="50800" lIns="50800" bIns="50800" rIns="50800"/>
            <a:lstStyle/>
            <a:p>
              <a:pPr algn="ctr" marL="0" indent="0" lvl="0">
                <a:lnSpc>
                  <a:spcPts val="2100"/>
                </a:lnSpc>
              </a:pPr>
            </a:p>
          </p:txBody>
        </p:sp>
      </p:grpSp>
      <p:grpSp>
        <p:nvGrpSpPr>
          <p:cNvPr name="Group 8" id="8"/>
          <p:cNvGrpSpPr/>
          <p:nvPr/>
        </p:nvGrpSpPr>
        <p:grpSpPr>
          <a:xfrm rot="0">
            <a:off x="12172950" y="3352800"/>
            <a:ext cx="5448300" cy="6267450"/>
            <a:chOff x="0" y="0"/>
            <a:chExt cx="1434943" cy="1650686"/>
          </a:xfrm>
        </p:grpSpPr>
        <p:sp>
          <p:nvSpPr>
            <p:cNvPr name="Freeform 9" id="9"/>
            <p:cNvSpPr/>
            <p:nvPr/>
          </p:nvSpPr>
          <p:spPr>
            <a:xfrm flipH="false" flipV="false" rot="0">
              <a:off x="0" y="0"/>
              <a:ext cx="1434943" cy="1650686"/>
            </a:xfrm>
            <a:custGeom>
              <a:avLst/>
              <a:gdLst/>
              <a:ahLst/>
              <a:cxnLst/>
              <a:rect r="r" b="b" t="t" l="l"/>
              <a:pathLst>
                <a:path h="1650686" w="1434943">
                  <a:moveTo>
                    <a:pt x="56839" y="0"/>
                  </a:moveTo>
                  <a:lnTo>
                    <a:pt x="1378104" y="0"/>
                  </a:lnTo>
                  <a:cubicBezTo>
                    <a:pt x="1409495" y="0"/>
                    <a:pt x="1434943" y="25448"/>
                    <a:pt x="1434943" y="56839"/>
                  </a:cubicBezTo>
                  <a:lnTo>
                    <a:pt x="1434943" y="1593847"/>
                  </a:lnTo>
                  <a:cubicBezTo>
                    <a:pt x="1434943" y="1625239"/>
                    <a:pt x="1409495" y="1650686"/>
                    <a:pt x="1378104" y="1650686"/>
                  </a:cubicBezTo>
                  <a:lnTo>
                    <a:pt x="56839" y="1650686"/>
                  </a:lnTo>
                  <a:cubicBezTo>
                    <a:pt x="25448" y="1650686"/>
                    <a:pt x="0" y="1625239"/>
                    <a:pt x="0" y="1593847"/>
                  </a:cubicBezTo>
                  <a:lnTo>
                    <a:pt x="0" y="56839"/>
                  </a:lnTo>
                  <a:cubicBezTo>
                    <a:pt x="0" y="25448"/>
                    <a:pt x="25448" y="0"/>
                    <a:pt x="56839" y="0"/>
                  </a:cubicBezTo>
                  <a:close/>
                </a:path>
              </a:pathLst>
            </a:custGeom>
            <a:solidFill>
              <a:srgbClr val="FFFFFF"/>
            </a:solidFill>
            <a:ln w="28575" cap="rnd">
              <a:solidFill>
                <a:srgbClr val="000000"/>
              </a:solidFill>
              <a:prstDash val="solid"/>
              <a:round/>
            </a:ln>
          </p:spPr>
        </p:sp>
        <p:sp>
          <p:nvSpPr>
            <p:cNvPr name="TextBox 10" id="10"/>
            <p:cNvSpPr txBox="true"/>
            <p:nvPr/>
          </p:nvSpPr>
          <p:spPr>
            <a:xfrm>
              <a:off x="0" y="-28575"/>
              <a:ext cx="1434943" cy="1679261"/>
            </a:xfrm>
            <a:prstGeom prst="rect">
              <a:avLst/>
            </a:prstGeom>
          </p:spPr>
          <p:txBody>
            <a:bodyPr anchor="ctr" rtlCol="false" tIns="50800" lIns="50800" bIns="50800" rIns="50800"/>
            <a:lstStyle/>
            <a:p>
              <a:pPr algn="ctr" marL="0" indent="0" lvl="0">
                <a:lnSpc>
                  <a:spcPts val="2100"/>
                </a:lnSpc>
              </a:pPr>
            </a:p>
          </p:txBody>
        </p:sp>
      </p:grpSp>
      <p:sp>
        <p:nvSpPr>
          <p:cNvPr name="TextBox 11" id="11"/>
          <p:cNvSpPr txBox="true"/>
          <p:nvPr/>
        </p:nvSpPr>
        <p:spPr>
          <a:xfrm rot="0">
            <a:off x="667589" y="838200"/>
            <a:ext cx="16952821" cy="1120774"/>
          </a:xfrm>
          <a:prstGeom prst="rect">
            <a:avLst/>
          </a:prstGeom>
        </p:spPr>
        <p:txBody>
          <a:bodyPr anchor="t" rtlCol="false" tIns="0" lIns="0" bIns="0" rIns="0">
            <a:spAutoFit/>
          </a:bodyPr>
          <a:lstStyle/>
          <a:p>
            <a:pPr algn="ctr" marL="0" indent="0" lvl="0">
              <a:lnSpc>
                <a:spcPts val="8499"/>
              </a:lnSpc>
              <a:spcBef>
                <a:spcPct val="0"/>
              </a:spcBef>
            </a:pPr>
            <a:r>
              <a:rPr lang="en-US" sz="8499" spc="-169" strike="noStrike" u="none">
                <a:solidFill>
                  <a:srgbClr val="000000"/>
                </a:solidFill>
                <a:latin typeface="Cooper BT Light"/>
                <a:ea typeface="Cooper BT Light"/>
                <a:cs typeface="Cooper BT Light"/>
                <a:sym typeface="Cooper BT Light"/>
              </a:rPr>
              <a:t>Robi’s Git Commands</a:t>
            </a:r>
          </a:p>
        </p:txBody>
      </p:sp>
      <p:grpSp>
        <p:nvGrpSpPr>
          <p:cNvPr name="Group 12" id="12"/>
          <p:cNvGrpSpPr/>
          <p:nvPr/>
        </p:nvGrpSpPr>
        <p:grpSpPr>
          <a:xfrm rot="0">
            <a:off x="2105025" y="4248262"/>
            <a:ext cx="2571750" cy="3436434"/>
            <a:chOff x="0" y="0"/>
            <a:chExt cx="3429000" cy="4581912"/>
          </a:xfrm>
        </p:grpSpPr>
        <p:sp>
          <p:nvSpPr>
            <p:cNvPr name="TextBox 13" id="13"/>
            <p:cNvSpPr txBox="true"/>
            <p:nvPr/>
          </p:nvSpPr>
          <p:spPr>
            <a:xfrm rot="0">
              <a:off x="0" y="142875"/>
              <a:ext cx="3429000" cy="1474259"/>
            </a:xfrm>
            <a:prstGeom prst="rect">
              <a:avLst/>
            </a:prstGeom>
          </p:spPr>
          <p:txBody>
            <a:bodyPr anchor="t" rtlCol="false" tIns="0" lIns="0" bIns="0" rIns="0">
              <a:spAutoFit/>
            </a:bodyPr>
            <a:lstStyle/>
            <a:p>
              <a:pPr algn="l" marL="0" indent="0" lvl="0">
                <a:lnSpc>
                  <a:spcPts val="8000"/>
                </a:lnSpc>
                <a:spcBef>
                  <a:spcPct val="0"/>
                </a:spcBef>
              </a:pPr>
              <a:r>
                <a:rPr lang="en-US" sz="8000" spc="-160" strike="noStrike" u="none">
                  <a:solidFill>
                    <a:srgbClr val="000000"/>
                  </a:solidFill>
                  <a:latin typeface="Cooper BT Light"/>
                  <a:ea typeface="Cooper BT Light"/>
                  <a:cs typeface="Cooper BT Light"/>
                  <a:sym typeface="Cooper BT Light"/>
                </a:rPr>
                <a:t>01</a:t>
              </a:r>
            </a:p>
          </p:txBody>
        </p:sp>
        <p:sp>
          <p:nvSpPr>
            <p:cNvPr name="TextBox 14" id="14"/>
            <p:cNvSpPr txBox="true"/>
            <p:nvPr/>
          </p:nvSpPr>
          <p:spPr>
            <a:xfrm rot="0">
              <a:off x="0" y="1749326"/>
              <a:ext cx="3429000" cy="638175"/>
            </a:xfrm>
            <a:prstGeom prst="rect">
              <a:avLst/>
            </a:prstGeom>
          </p:spPr>
          <p:txBody>
            <a:bodyPr anchor="t" rtlCol="false" tIns="0" lIns="0" bIns="0" rIns="0">
              <a:spAutoFit/>
            </a:bodyPr>
            <a:lstStyle/>
            <a:p>
              <a:pPr algn="l" marL="0" indent="0" lvl="0">
                <a:lnSpc>
                  <a:spcPts val="3900"/>
                </a:lnSpc>
              </a:pPr>
              <a:r>
                <a:rPr lang="en-US" sz="3000">
                  <a:solidFill>
                    <a:srgbClr val="6B48FF"/>
                  </a:solidFill>
                  <a:latin typeface="Cooper BT Light"/>
                  <a:ea typeface="Cooper BT Light"/>
                  <a:cs typeface="Cooper BT Light"/>
                  <a:sym typeface="Cooper BT Light"/>
                </a:rPr>
                <a:t>git init</a:t>
              </a:r>
            </a:p>
          </p:txBody>
        </p:sp>
        <p:sp>
          <p:nvSpPr>
            <p:cNvPr name="TextBox 15" id="15"/>
            <p:cNvSpPr txBox="true"/>
            <p:nvPr/>
          </p:nvSpPr>
          <p:spPr>
            <a:xfrm rot="0">
              <a:off x="0" y="3543052"/>
              <a:ext cx="3429000" cy="10388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Initializes a new Git repository</a:t>
              </a:r>
            </a:p>
          </p:txBody>
        </p:sp>
      </p:grpSp>
      <p:grpSp>
        <p:nvGrpSpPr>
          <p:cNvPr name="Group 16" id="16"/>
          <p:cNvGrpSpPr/>
          <p:nvPr/>
        </p:nvGrpSpPr>
        <p:grpSpPr>
          <a:xfrm rot="0">
            <a:off x="7858125" y="4248150"/>
            <a:ext cx="2571750" cy="3436471"/>
            <a:chOff x="0" y="0"/>
            <a:chExt cx="3429000" cy="4581962"/>
          </a:xfrm>
        </p:grpSpPr>
        <p:sp>
          <p:nvSpPr>
            <p:cNvPr name="TextBox 17" id="17"/>
            <p:cNvSpPr txBox="true"/>
            <p:nvPr/>
          </p:nvSpPr>
          <p:spPr>
            <a:xfrm rot="0">
              <a:off x="0" y="142875"/>
              <a:ext cx="3429000" cy="1474259"/>
            </a:xfrm>
            <a:prstGeom prst="rect">
              <a:avLst/>
            </a:prstGeom>
          </p:spPr>
          <p:txBody>
            <a:bodyPr anchor="t" rtlCol="false" tIns="0" lIns="0" bIns="0" rIns="0">
              <a:spAutoFit/>
            </a:bodyPr>
            <a:lstStyle/>
            <a:p>
              <a:pPr algn="l" marL="0" indent="0" lvl="0">
                <a:lnSpc>
                  <a:spcPts val="8000"/>
                </a:lnSpc>
                <a:spcBef>
                  <a:spcPct val="0"/>
                </a:spcBef>
              </a:pPr>
              <a:r>
                <a:rPr lang="en-US" sz="8000" spc="-160" strike="noStrike" u="none">
                  <a:solidFill>
                    <a:srgbClr val="000000"/>
                  </a:solidFill>
                  <a:latin typeface="Cooper BT Light"/>
                  <a:ea typeface="Cooper BT Light"/>
                  <a:cs typeface="Cooper BT Light"/>
                  <a:sym typeface="Cooper BT Light"/>
                </a:rPr>
                <a:t>02</a:t>
              </a:r>
            </a:p>
          </p:txBody>
        </p:sp>
        <p:sp>
          <p:nvSpPr>
            <p:cNvPr name="TextBox 18" id="18"/>
            <p:cNvSpPr txBox="true"/>
            <p:nvPr/>
          </p:nvSpPr>
          <p:spPr>
            <a:xfrm rot="0">
              <a:off x="0" y="1749326"/>
              <a:ext cx="34290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6B48FF"/>
                  </a:solidFill>
                  <a:latin typeface="Cooper BT Light"/>
                  <a:ea typeface="Cooper BT Light"/>
                  <a:cs typeface="Cooper BT Light"/>
                  <a:sym typeface="Cooper BT Light"/>
                </a:rPr>
                <a:t>git add</a:t>
              </a:r>
            </a:p>
          </p:txBody>
        </p:sp>
        <p:sp>
          <p:nvSpPr>
            <p:cNvPr name="TextBox 19" id="19"/>
            <p:cNvSpPr txBox="true"/>
            <p:nvPr/>
          </p:nvSpPr>
          <p:spPr>
            <a:xfrm rot="0">
              <a:off x="0" y="3543102"/>
              <a:ext cx="3429000" cy="10388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Stages changes for the next commit</a:t>
              </a:r>
            </a:p>
          </p:txBody>
        </p:sp>
      </p:grpSp>
      <p:grpSp>
        <p:nvGrpSpPr>
          <p:cNvPr name="Group 20" id="20"/>
          <p:cNvGrpSpPr/>
          <p:nvPr/>
        </p:nvGrpSpPr>
        <p:grpSpPr>
          <a:xfrm rot="0">
            <a:off x="13611225" y="4248150"/>
            <a:ext cx="2571750" cy="3827145"/>
            <a:chOff x="0" y="0"/>
            <a:chExt cx="3429000" cy="5102860"/>
          </a:xfrm>
        </p:grpSpPr>
        <p:sp>
          <p:nvSpPr>
            <p:cNvPr name="TextBox 21" id="21"/>
            <p:cNvSpPr txBox="true"/>
            <p:nvPr/>
          </p:nvSpPr>
          <p:spPr>
            <a:xfrm rot="0">
              <a:off x="0" y="142875"/>
              <a:ext cx="3429000" cy="1474259"/>
            </a:xfrm>
            <a:prstGeom prst="rect">
              <a:avLst/>
            </a:prstGeom>
          </p:spPr>
          <p:txBody>
            <a:bodyPr anchor="t" rtlCol="false" tIns="0" lIns="0" bIns="0" rIns="0">
              <a:spAutoFit/>
            </a:bodyPr>
            <a:lstStyle/>
            <a:p>
              <a:pPr algn="l" marL="0" indent="0" lvl="0">
                <a:lnSpc>
                  <a:spcPts val="8000"/>
                </a:lnSpc>
                <a:spcBef>
                  <a:spcPct val="0"/>
                </a:spcBef>
              </a:pPr>
              <a:r>
                <a:rPr lang="en-US" sz="8000" spc="-160" strike="noStrike" u="none">
                  <a:solidFill>
                    <a:srgbClr val="000000"/>
                  </a:solidFill>
                  <a:latin typeface="Cooper BT Light"/>
                  <a:ea typeface="Cooper BT Light"/>
                  <a:cs typeface="Cooper BT Light"/>
                  <a:sym typeface="Cooper BT Light"/>
                </a:rPr>
                <a:t>03</a:t>
              </a:r>
            </a:p>
          </p:txBody>
        </p:sp>
        <p:sp>
          <p:nvSpPr>
            <p:cNvPr name="TextBox 22" id="22"/>
            <p:cNvSpPr txBox="true"/>
            <p:nvPr/>
          </p:nvSpPr>
          <p:spPr>
            <a:xfrm rot="0">
              <a:off x="0" y="1749326"/>
              <a:ext cx="34290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6B48FF"/>
                  </a:solidFill>
                  <a:latin typeface="Cooper BT Light"/>
                  <a:ea typeface="Cooper BT Light"/>
                  <a:cs typeface="Cooper BT Light"/>
                  <a:sym typeface="Cooper BT Light"/>
                </a:rPr>
                <a:t>git commit</a:t>
              </a:r>
            </a:p>
          </p:txBody>
        </p:sp>
        <p:sp>
          <p:nvSpPr>
            <p:cNvPr name="TextBox 23" id="23"/>
            <p:cNvSpPr txBox="true"/>
            <p:nvPr/>
          </p:nvSpPr>
          <p:spPr>
            <a:xfrm rot="0">
              <a:off x="0" y="3543300"/>
              <a:ext cx="3429000" cy="15595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Saves staged changes to the repository</a:t>
              </a:r>
            </a:p>
          </p:txBody>
        </p:sp>
      </p:grpSp>
      <p:sp>
        <p:nvSpPr>
          <p:cNvPr name="Freeform 24" id="24"/>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2">
              <a:alphaModFix amt="7999"/>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473009" y="666750"/>
            <a:ext cx="9148241" cy="8953500"/>
            <a:chOff x="0" y="0"/>
            <a:chExt cx="2409413" cy="2358123"/>
          </a:xfrm>
        </p:grpSpPr>
        <p:sp>
          <p:nvSpPr>
            <p:cNvPr name="Freeform 3" id="3"/>
            <p:cNvSpPr/>
            <p:nvPr/>
          </p:nvSpPr>
          <p:spPr>
            <a:xfrm flipH="false" flipV="false" rot="0">
              <a:off x="0" y="0"/>
              <a:ext cx="2409413" cy="2358124"/>
            </a:xfrm>
            <a:custGeom>
              <a:avLst/>
              <a:gdLst/>
              <a:ahLst/>
              <a:cxnLst/>
              <a:rect r="r" b="b" t="t" l="l"/>
              <a:pathLst>
                <a:path h="2358124" w="2409413">
                  <a:moveTo>
                    <a:pt x="33851" y="0"/>
                  </a:moveTo>
                  <a:lnTo>
                    <a:pt x="2375562" y="0"/>
                  </a:lnTo>
                  <a:cubicBezTo>
                    <a:pt x="2394258" y="0"/>
                    <a:pt x="2409413" y="15156"/>
                    <a:pt x="2409413" y="33851"/>
                  </a:cubicBezTo>
                  <a:lnTo>
                    <a:pt x="2409413" y="2324272"/>
                  </a:lnTo>
                  <a:cubicBezTo>
                    <a:pt x="2409413" y="2342968"/>
                    <a:pt x="2394258" y="2358124"/>
                    <a:pt x="2375562" y="2358124"/>
                  </a:cubicBezTo>
                  <a:lnTo>
                    <a:pt x="33851" y="2358124"/>
                  </a:lnTo>
                  <a:cubicBezTo>
                    <a:pt x="24873" y="2358124"/>
                    <a:pt x="16263" y="2354557"/>
                    <a:pt x="9915" y="2348209"/>
                  </a:cubicBezTo>
                  <a:cubicBezTo>
                    <a:pt x="3566" y="2341861"/>
                    <a:pt x="0" y="2333250"/>
                    <a:pt x="0" y="2324272"/>
                  </a:cubicBezTo>
                  <a:lnTo>
                    <a:pt x="0" y="33851"/>
                  </a:lnTo>
                  <a:cubicBezTo>
                    <a:pt x="0" y="15156"/>
                    <a:pt x="15156" y="0"/>
                    <a:pt x="33851" y="0"/>
                  </a:cubicBezTo>
                  <a:close/>
                </a:path>
              </a:pathLst>
            </a:custGeom>
            <a:solidFill>
              <a:srgbClr val="A3A4FF"/>
            </a:solidFill>
            <a:ln w="28575" cap="rnd">
              <a:solidFill>
                <a:srgbClr val="000000"/>
              </a:solidFill>
              <a:prstDash val="solid"/>
              <a:round/>
            </a:ln>
          </p:spPr>
        </p:sp>
        <p:sp>
          <p:nvSpPr>
            <p:cNvPr name="TextBox 4" id="4"/>
            <p:cNvSpPr txBox="true"/>
            <p:nvPr/>
          </p:nvSpPr>
          <p:spPr>
            <a:xfrm>
              <a:off x="0" y="-28575"/>
              <a:ext cx="2409413" cy="2386698"/>
            </a:xfrm>
            <a:prstGeom prst="rect">
              <a:avLst/>
            </a:prstGeom>
          </p:spPr>
          <p:txBody>
            <a:bodyPr anchor="ctr" rtlCol="false" tIns="50800" lIns="50800" bIns="50800" rIns="50800"/>
            <a:lstStyle/>
            <a:p>
              <a:pPr algn="ctr" marL="0" indent="0" lvl="0">
                <a:lnSpc>
                  <a:spcPts val="2100"/>
                </a:lnSpc>
              </a:pPr>
            </a:p>
          </p:txBody>
        </p:sp>
      </p:grpSp>
      <p:grpSp>
        <p:nvGrpSpPr>
          <p:cNvPr name="Group 5" id="5"/>
          <p:cNvGrpSpPr/>
          <p:nvPr/>
        </p:nvGrpSpPr>
        <p:grpSpPr>
          <a:xfrm rot="0">
            <a:off x="666750" y="666750"/>
            <a:ext cx="6886575" cy="3048001"/>
            <a:chOff x="0" y="0"/>
            <a:chExt cx="9182100" cy="4064001"/>
          </a:xfrm>
        </p:grpSpPr>
        <p:sp>
          <p:nvSpPr>
            <p:cNvPr name="TextBox 6" id="6"/>
            <p:cNvSpPr txBox="true"/>
            <p:nvPr/>
          </p:nvSpPr>
          <p:spPr>
            <a:xfrm rot="0">
              <a:off x="0" y="3545841"/>
              <a:ext cx="9182100" cy="518160"/>
            </a:xfrm>
            <a:prstGeom prst="rect">
              <a:avLst/>
            </a:prstGeom>
          </p:spPr>
          <p:txBody>
            <a:bodyPr anchor="t" rtlCol="false" tIns="0" lIns="0" bIns="0" rIns="0">
              <a:spAutoFit/>
            </a:bodyPr>
            <a:lstStyle/>
            <a:p>
              <a:pPr algn="l" marL="0" indent="0" lvl="0">
                <a:lnSpc>
                  <a:spcPts val="3120"/>
                </a:lnSpc>
                <a:spcBef>
                  <a:spcPct val="0"/>
                </a:spcBef>
              </a:pPr>
              <a:r>
                <a:rPr lang="en-US" b="true" sz="2400" spc="-48" strike="noStrike" u="none">
                  <a:solidFill>
                    <a:srgbClr val="000000"/>
                  </a:solidFill>
                  <a:latin typeface="TT Interphases Bold"/>
                  <a:ea typeface="TT Interphases Bold"/>
                  <a:cs typeface="TT Interphases Bold"/>
                  <a:sym typeface="TT Interphases Bold"/>
                </a:rPr>
                <a:t>Repository Creation and Team Collaboration</a:t>
              </a:r>
            </a:p>
          </p:txBody>
        </p:sp>
        <p:sp>
          <p:nvSpPr>
            <p:cNvPr name="TextBox 7" id="7"/>
            <p:cNvSpPr txBox="true"/>
            <p:nvPr/>
          </p:nvSpPr>
          <p:spPr>
            <a:xfrm rot="0">
              <a:off x="0" y="171450"/>
              <a:ext cx="9182100" cy="2986616"/>
            </a:xfrm>
            <a:prstGeom prst="rect">
              <a:avLst/>
            </a:prstGeom>
          </p:spPr>
          <p:txBody>
            <a:bodyPr anchor="t" rtlCol="false" tIns="0" lIns="0" bIns="0" rIns="0">
              <a:spAutoFit/>
            </a:bodyPr>
            <a:lstStyle/>
            <a:p>
              <a:pPr algn="l" marL="0" indent="0" lvl="0">
                <a:lnSpc>
                  <a:spcPts val="8499"/>
                </a:lnSpc>
                <a:spcBef>
                  <a:spcPct val="0"/>
                </a:spcBef>
              </a:pPr>
              <a:r>
                <a:rPr lang="en-US" sz="8499" spc="-169" strike="noStrike" u="none">
                  <a:solidFill>
                    <a:srgbClr val="3A3FC1"/>
                  </a:solidFill>
                  <a:latin typeface="Cooper BT Light"/>
                  <a:ea typeface="Cooper BT Light"/>
                  <a:cs typeface="Cooper BT Light"/>
                  <a:sym typeface="Cooper BT Light"/>
                </a:rPr>
                <a:t>Working on GitHub</a:t>
              </a:r>
            </a:p>
          </p:txBody>
        </p:sp>
      </p:grpSp>
      <p:grpSp>
        <p:nvGrpSpPr>
          <p:cNvPr name="Group 8" id="8"/>
          <p:cNvGrpSpPr/>
          <p:nvPr/>
        </p:nvGrpSpPr>
        <p:grpSpPr>
          <a:xfrm rot="0">
            <a:off x="9296400" y="1562100"/>
            <a:ext cx="6886575" cy="903605"/>
            <a:chOff x="0" y="0"/>
            <a:chExt cx="9182100" cy="1204806"/>
          </a:xfrm>
        </p:grpSpPr>
        <p:sp>
          <p:nvSpPr>
            <p:cNvPr name="TextBox 9" id="9"/>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Create Repository</a:t>
              </a:r>
            </a:p>
          </p:txBody>
        </p:sp>
        <p:sp>
          <p:nvSpPr>
            <p:cNvPr name="TextBox 10" id="10"/>
            <p:cNvSpPr txBox="true"/>
            <p:nvPr/>
          </p:nvSpPr>
          <p:spPr>
            <a:xfrm rot="0">
              <a:off x="0" y="686646"/>
              <a:ext cx="9182100" cy="5181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Start a new repository for your project.</a:t>
              </a:r>
            </a:p>
          </p:txBody>
        </p:sp>
      </p:grpSp>
      <p:grpSp>
        <p:nvGrpSpPr>
          <p:cNvPr name="Group 11" id="11"/>
          <p:cNvGrpSpPr/>
          <p:nvPr/>
        </p:nvGrpSpPr>
        <p:grpSpPr>
          <a:xfrm rot="0">
            <a:off x="9296400" y="3354706"/>
            <a:ext cx="6886575" cy="903605"/>
            <a:chOff x="0" y="0"/>
            <a:chExt cx="9182100" cy="1204806"/>
          </a:xfrm>
        </p:grpSpPr>
        <p:sp>
          <p:nvSpPr>
            <p:cNvPr name="TextBox 12" id="12"/>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Push Project</a:t>
              </a:r>
            </a:p>
          </p:txBody>
        </p:sp>
        <p:sp>
          <p:nvSpPr>
            <p:cNvPr name="TextBox 13" id="13"/>
            <p:cNvSpPr txBox="true"/>
            <p:nvPr/>
          </p:nvSpPr>
          <p:spPr>
            <a:xfrm rot="0">
              <a:off x="0" y="686646"/>
              <a:ext cx="9182100" cy="5181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Upload your local changes to the repository.</a:t>
              </a:r>
            </a:p>
          </p:txBody>
        </p:sp>
      </p:grpSp>
      <p:grpSp>
        <p:nvGrpSpPr>
          <p:cNvPr name="Group 14" id="14"/>
          <p:cNvGrpSpPr/>
          <p:nvPr/>
        </p:nvGrpSpPr>
        <p:grpSpPr>
          <a:xfrm rot="0">
            <a:off x="9296400" y="5144135"/>
            <a:ext cx="6886575" cy="1294130"/>
            <a:chOff x="0" y="0"/>
            <a:chExt cx="9182100" cy="1725506"/>
          </a:xfrm>
        </p:grpSpPr>
        <p:sp>
          <p:nvSpPr>
            <p:cNvPr name="TextBox 15" id="15"/>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Clone Repos</a:t>
              </a:r>
            </a:p>
          </p:txBody>
        </p:sp>
        <p:sp>
          <p:nvSpPr>
            <p:cNvPr name="TextBox 16" id="16"/>
            <p:cNvSpPr txBox="true"/>
            <p:nvPr/>
          </p:nvSpPr>
          <p:spPr>
            <a:xfrm rot="0">
              <a:off x="0" y="686646"/>
              <a:ext cx="9182100" cy="10388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Download teammates’ repositories to your local machine.</a:t>
              </a:r>
            </a:p>
          </p:txBody>
        </p:sp>
      </p:grpSp>
      <p:grpSp>
        <p:nvGrpSpPr>
          <p:cNvPr name="Group 17" id="17"/>
          <p:cNvGrpSpPr/>
          <p:nvPr/>
        </p:nvGrpSpPr>
        <p:grpSpPr>
          <a:xfrm rot="0">
            <a:off x="9296400" y="6933565"/>
            <a:ext cx="6886575" cy="903605"/>
            <a:chOff x="0" y="0"/>
            <a:chExt cx="9182100" cy="1204806"/>
          </a:xfrm>
        </p:grpSpPr>
        <p:sp>
          <p:nvSpPr>
            <p:cNvPr name="TextBox 18" id="18"/>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Pull Requests</a:t>
              </a:r>
            </a:p>
          </p:txBody>
        </p:sp>
        <p:sp>
          <p:nvSpPr>
            <p:cNvPr name="TextBox 19" id="19"/>
            <p:cNvSpPr txBox="true"/>
            <p:nvPr/>
          </p:nvSpPr>
          <p:spPr>
            <a:xfrm rot="0">
              <a:off x="0" y="686646"/>
              <a:ext cx="9182100" cy="5181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Propose changes and collaborate with the team.</a:t>
              </a:r>
            </a:p>
          </p:txBody>
        </p:sp>
      </p:grpSp>
      <p:sp>
        <p:nvSpPr>
          <p:cNvPr name="Freeform 20" id="20"/>
          <p:cNvSpPr/>
          <p:nvPr/>
        </p:nvSpPr>
        <p:spPr>
          <a:xfrm flipH="false" flipV="false" rot="0">
            <a:off x="-700808" y="6607510"/>
            <a:ext cx="3459016" cy="4461104"/>
          </a:xfrm>
          <a:custGeom>
            <a:avLst/>
            <a:gdLst/>
            <a:ahLst/>
            <a:cxnLst/>
            <a:rect r="r" b="b" t="t" l="l"/>
            <a:pathLst>
              <a:path h="4461104" w="3459016">
                <a:moveTo>
                  <a:pt x="0" y="0"/>
                </a:moveTo>
                <a:lnTo>
                  <a:pt x="3459016" y="0"/>
                </a:lnTo>
                <a:lnTo>
                  <a:pt x="3459016" y="4461105"/>
                </a:lnTo>
                <a:lnTo>
                  <a:pt x="0" y="44611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4">
              <a:alphaModFix amt="7999"/>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A3FC1"/>
        </a:solidFill>
      </p:bgPr>
    </p:bg>
    <p:spTree>
      <p:nvGrpSpPr>
        <p:cNvPr id="1" name=""/>
        <p:cNvGrpSpPr/>
        <p:nvPr/>
      </p:nvGrpSpPr>
      <p:grpSpPr>
        <a:xfrm>
          <a:off x="0" y="0"/>
          <a:ext cx="0" cy="0"/>
          <a:chOff x="0" y="0"/>
          <a:chExt cx="0" cy="0"/>
        </a:xfrm>
      </p:grpSpPr>
      <p:grpSp>
        <p:nvGrpSpPr>
          <p:cNvPr name="Group 2" id="2"/>
          <p:cNvGrpSpPr/>
          <p:nvPr/>
        </p:nvGrpSpPr>
        <p:grpSpPr>
          <a:xfrm rot="0">
            <a:off x="9296400" y="3352800"/>
            <a:ext cx="8324850" cy="5113020"/>
            <a:chOff x="0" y="0"/>
            <a:chExt cx="11099800" cy="6817360"/>
          </a:xfrm>
        </p:grpSpPr>
        <p:sp>
          <p:nvSpPr>
            <p:cNvPr name="TextBox 3" id="3"/>
            <p:cNvSpPr txBox="true"/>
            <p:nvPr/>
          </p:nvSpPr>
          <p:spPr>
            <a:xfrm rot="0">
              <a:off x="0" y="4737100"/>
              <a:ext cx="11099800" cy="20802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FFFFFF"/>
                  </a:solidFill>
                  <a:latin typeface="TT Interphases"/>
                  <a:ea typeface="TT Interphases"/>
                  <a:cs typeface="TT Interphases"/>
                  <a:sym typeface="TT Interphases"/>
                </a:rPr>
                <a:t>In this project, Robi and his teammates work together to predict student marks using Linear Regression. By collaborating through GitHub, they effectively manage branches and share their code seamlessly.</a:t>
              </a:r>
            </a:p>
          </p:txBody>
        </p:sp>
        <p:sp>
          <p:nvSpPr>
            <p:cNvPr name="TextBox 4" id="4"/>
            <p:cNvSpPr txBox="true"/>
            <p:nvPr/>
          </p:nvSpPr>
          <p:spPr>
            <a:xfrm rot="0">
              <a:off x="0" y="180975"/>
              <a:ext cx="11099800" cy="3341159"/>
            </a:xfrm>
            <a:prstGeom prst="rect">
              <a:avLst/>
            </a:prstGeom>
          </p:spPr>
          <p:txBody>
            <a:bodyPr anchor="t" rtlCol="false" tIns="0" lIns="0" bIns="0" rIns="0">
              <a:spAutoFit/>
            </a:bodyPr>
            <a:lstStyle/>
            <a:p>
              <a:pPr algn="l" marL="0" indent="0" lvl="0">
                <a:lnSpc>
                  <a:spcPts val="9500"/>
                </a:lnSpc>
                <a:spcBef>
                  <a:spcPct val="0"/>
                </a:spcBef>
              </a:pPr>
              <a:r>
                <a:rPr lang="en-US" sz="9500" spc="-190" strike="noStrike" u="none">
                  <a:solidFill>
                    <a:srgbClr val="FFFFFF"/>
                  </a:solidFill>
                  <a:latin typeface="Cooper BT Light"/>
                  <a:ea typeface="Cooper BT Light"/>
                  <a:cs typeface="Cooper BT Light"/>
                  <a:sym typeface="Cooper BT Light"/>
                </a:rPr>
                <a:t>The Team Project</a:t>
              </a:r>
            </a:p>
          </p:txBody>
        </p:sp>
        <p:sp>
          <p:nvSpPr>
            <p:cNvPr name="TextBox 5" id="5"/>
            <p:cNvSpPr txBox="true"/>
            <p:nvPr/>
          </p:nvSpPr>
          <p:spPr>
            <a:xfrm rot="0">
              <a:off x="0" y="3543300"/>
              <a:ext cx="11099800" cy="518160"/>
            </a:xfrm>
            <a:prstGeom prst="rect">
              <a:avLst/>
            </a:prstGeom>
          </p:spPr>
          <p:txBody>
            <a:bodyPr anchor="t" rtlCol="false" tIns="0" lIns="0" bIns="0" rIns="0">
              <a:spAutoFit/>
            </a:bodyPr>
            <a:lstStyle/>
            <a:p>
              <a:pPr algn="l" marL="0" indent="0" lvl="0">
                <a:lnSpc>
                  <a:spcPts val="3120"/>
                </a:lnSpc>
                <a:spcBef>
                  <a:spcPct val="0"/>
                </a:spcBef>
              </a:pPr>
              <a:r>
                <a:rPr lang="en-US" b="true" sz="2400" spc="-48" strike="noStrike" u="none">
                  <a:solidFill>
                    <a:srgbClr val="FFFFFF"/>
                  </a:solidFill>
                  <a:latin typeface="TT Interphases Bold"/>
                  <a:ea typeface="TT Interphases Bold"/>
                  <a:cs typeface="TT Interphases Bold"/>
                  <a:sym typeface="TT Interphases Bold"/>
                </a:rPr>
                <a:t>Collaborating for Success in Data Science</a:t>
              </a:r>
            </a:p>
          </p:txBody>
        </p:sp>
      </p:grpSp>
      <p:grpSp>
        <p:nvGrpSpPr>
          <p:cNvPr name="Group 6" id="6"/>
          <p:cNvGrpSpPr/>
          <p:nvPr/>
        </p:nvGrpSpPr>
        <p:grpSpPr>
          <a:xfrm rot="0">
            <a:off x="0" y="0"/>
            <a:ext cx="8267700" cy="10287000"/>
            <a:chOff x="0" y="0"/>
            <a:chExt cx="2177501" cy="2709333"/>
          </a:xfrm>
        </p:grpSpPr>
        <p:sp>
          <p:nvSpPr>
            <p:cNvPr name="Freeform 7" id="7"/>
            <p:cNvSpPr/>
            <p:nvPr/>
          </p:nvSpPr>
          <p:spPr>
            <a:xfrm flipH="false" flipV="false" rot="0">
              <a:off x="0" y="0"/>
              <a:ext cx="2177501" cy="2709333"/>
            </a:xfrm>
            <a:custGeom>
              <a:avLst/>
              <a:gdLst/>
              <a:ahLst/>
              <a:cxnLst/>
              <a:rect r="r" b="b" t="t" l="l"/>
              <a:pathLst>
                <a:path h="2709333" w="2177501">
                  <a:moveTo>
                    <a:pt x="0" y="0"/>
                  </a:moveTo>
                  <a:lnTo>
                    <a:pt x="2177501" y="0"/>
                  </a:lnTo>
                  <a:lnTo>
                    <a:pt x="2177501" y="2709333"/>
                  </a:lnTo>
                  <a:lnTo>
                    <a:pt x="0" y="2709333"/>
                  </a:lnTo>
                  <a:close/>
                </a:path>
              </a:pathLst>
            </a:custGeom>
            <a:solidFill>
              <a:srgbClr val="A3A4FF"/>
            </a:solidFill>
          </p:spPr>
        </p:sp>
        <p:sp>
          <p:nvSpPr>
            <p:cNvPr name="TextBox 8" id="8"/>
            <p:cNvSpPr txBox="true"/>
            <p:nvPr/>
          </p:nvSpPr>
          <p:spPr>
            <a:xfrm>
              <a:off x="0" y="-28575"/>
              <a:ext cx="2177501" cy="2737908"/>
            </a:xfrm>
            <a:prstGeom prst="rect">
              <a:avLst/>
            </a:prstGeom>
          </p:spPr>
          <p:txBody>
            <a:bodyPr anchor="ctr" rtlCol="false" tIns="50800" lIns="50800" bIns="50800" rIns="50800"/>
            <a:lstStyle/>
            <a:p>
              <a:pPr algn="ctr" marL="0" indent="0" lvl="0">
                <a:lnSpc>
                  <a:spcPts val="2100"/>
                </a:lnSpc>
              </a:pPr>
            </a:p>
          </p:txBody>
        </p:sp>
      </p:grpSp>
      <p:grpSp>
        <p:nvGrpSpPr>
          <p:cNvPr name="Group 9" id="9"/>
          <p:cNvGrpSpPr/>
          <p:nvPr/>
        </p:nvGrpSpPr>
        <p:grpSpPr>
          <a:xfrm rot="0">
            <a:off x="666750" y="666750"/>
            <a:ext cx="6886575" cy="8953500"/>
            <a:chOff x="0" y="0"/>
            <a:chExt cx="812800" cy="1056752"/>
          </a:xfrm>
        </p:grpSpPr>
        <p:sp>
          <p:nvSpPr>
            <p:cNvPr name="Freeform 10" id="10"/>
            <p:cNvSpPr/>
            <p:nvPr/>
          </p:nvSpPr>
          <p:spPr>
            <a:xfrm flipH="false" flipV="false" rot="0">
              <a:off x="0" y="0"/>
              <a:ext cx="812800" cy="1056752"/>
            </a:xfrm>
            <a:custGeom>
              <a:avLst/>
              <a:gdLst/>
              <a:ahLst/>
              <a:cxnLst/>
              <a:rect r="r" b="b" t="t" l="l"/>
              <a:pathLst>
                <a:path h="1056752" w="812800">
                  <a:moveTo>
                    <a:pt x="44968" y="0"/>
                  </a:moveTo>
                  <a:lnTo>
                    <a:pt x="767832" y="0"/>
                  </a:lnTo>
                  <a:cubicBezTo>
                    <a:pt x="779758" y="0"/>
                    <a:pt x="791196" y="4738"/>
                    <a:pt x="799629" y="13171"/>
                  </a:cubicBezTo>
                  <a:cubicBezTo>
                    <a:pt x="808062" y="21604"/>
                    <a:pt x="812800" y="33042"/>
                    <a:pt x="812800" y="44968"/>
                  </a:cubicBezTo>
                  <a:lnTo>
                    <a:pt x="812800" y="1011784"/>
                  </a:lnTo>
                  <a:cubicBezTo>
                    <a:pt x="812800" y="1023711"/>
                    <a:pt x="808062" y="1035148"/>
                    <a:pt x="799629" y="1043582"/>
                  </a:cubicBezTo>
                  <a:cubicBezTo>
                    <a:pt x="791196" y="1052015"/>
                    <a:pt x="779758" y="1056752"/>
                    <a:pt x="767832" y="1056752"/>
                  </a:cubicBezTo>
                  <a:lnTo>
                    <a:pt x="44968" y="1056752"/>
                  </a:lnTo>
                  <a:cubicBezTo>
                    <a:pt x="33042" y="1056752"/>
                    <a:pt x="21604" y="1052015"/>
                    <a:pt x="13171" y="1043582"/>
                  </a:cubicBezTo>
                  <a:cubicBezTo>
                    <a:pt x="4738" y="1035148"/>
                    <a:pt x="0" y="1023711"/>
                    <a:pt x="0" y="1011784"/>
                  </a:cubicBezTo>
                  <a:lnTo>
                    <a:pt x="0" y="44968"/>
                  </a:lnTo>
                  <a:cubicBezTo>
                    <a:pt x="0" y="33042"/>
                    <a:pt x="4738" y="21604"/>
                    <a:pt x="13171" y="13171"/>
                  </a:cubicBezTo>
                  <a:cubicBezTo>
                    <a:pt x="21604" y="4738"/>
                    <a:pt x="33042" y="0"/>
                    <a:pt x="44968" y="0"/>
                  </a:cubicBezTo>
                  <a:close/>
                </a:path>
              </a:pathLst>
            </a:custGeom>
            <a:blipFill>
              <a:blip r:embed="rId2"/>
              <a:stretch>
                <a:fillRect l="0" t="-271" r="0" b="-271"/>
              </a:stretch>
            </a:blipFill>
          </p:spPr>
        </p:sp>
      </p:grpSp>
      <p:sp>
        <p:nvSpPr>
          <p:cNvPr name="Freeform 11" id="11"/>
          <p:cNvSpPr/>
          <p:nvPr/>
        </p:nvSpPr>
        <p:spPr>
          <a:xfrm flipH="false" flipV="false" rot="5400000">
            <a:off x="6176504" y="61454"/>
            <a:ext cx="1438275" cy="1315368"/>
          </a:xfrm>
          <a:custGeom>
            <a:avLst/>
            <a:gdLst/>
            <a:ahLst/>
            <a:cxnLst/>
            <a:rect r="r" b="b" t="t" l="l"/>
            <a:pathLst>
              <a:path h="1315368" w="1438275">
                <a:moveTo>
                  <a:pt x="0" y="0"/>
                </a:moveTo>
                <a:lnTo>
                  <a:pt x="1438275" y="0"/>
                </a:lnTo>
                <a:lnTo>
                  <a:pt x="1438275" y="1315367"/>
                </a:lnTo>
                <a:lnTo>
                  <a:pt x="0" y="13153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12" id="12"/>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5">
              <a:alphaModFix amt="7999"/>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6B48FF"/>
        </a:solidFill>
      </p:bgPr>
    </p:bg>
    <p:spTree>
      <p:nvGrpSpPr>
        <p:cNvPr id="1" name=""/>
        <p:cNvGrpSpPr/>
        <p:nvPr/>
      </p:nvGrpSpPr>
      <p:grpSpPr>
        <a:xfrm>
          <a:off x="0" y="0"/>
          <a:ext cx="0" cy="0"/>
          <a:chOff x="0" y="0"/>
          <a:chExt cx="0" cy="0"/>
        </a:xfrm>
      </p:grpSpPr>
      <p:grpSp>
        <p:nvGrpSpPr>
          <p:cNvPr name="Group 2" id="2"/>
          <p:cNvGrpSpPr/>
          <p:nvPr/>
        </p:nvGrpSpPr>
        <p:grpSpPr>
          <a:xfrm rot="0">
            <a:off x="8473009" y="666750"/>
            <a:ext cx="9148241" cy="8953500"/>
            <a:chOff x="0" y="0"/>
            <a:chExt cx="2409413" cy="2358123"/>
          </a:xfrm>
        </p:grpSpPr>
        <p:sp>
          <p:nvSpPr>
            <p:cNvPr name="Freeform 3" id="3"/>
            <p:cNvSpPr/>
            <p:nvPr/>
          </p:nvSpPr>
          <p:spPr>
            <a:xfrm flipH="false" flipV="false" rot="0">
              <a:off x="0" y="0"/>
              <a:ext cx="2409413" cy="2358124"/>
            </a:xfrm>
            <a:custGeom>
              <a:avLst/>
              <a:gdLst/>
              <a:ahLst/>
              <a:cxnLst/>
              <a:rect r="r" b="b" t="t" l="l"/>
              <a:pathLst>
                <a:path h="2358124" w="2409413">
                  <a:moveTo>
                    <a:pt x="33851" y="0"/>
                  </a:moveTo>
                  <a:lnTo>
                    <a:pt x="2375562" y="0"/>
                  </a:lnTo>
                  <a:cubicBezTo>
                    <a:pt x="2394258" y="0"/>
                    <a:pt x="2409413" y="15156"/>
                    <a:pt x="2409413" y="33851"/>
                  </a:cubicBezTo>
                  <a:lnTo>
                    <a:pt x="2409413" y="2324272"/>
                  </a:lnTo>
                  <a:cubicBezTo>
                    <a:pt x="2409413" y="2342968"/>
                    <a:pt x="2394258" y="2358124"/>
                    <a:pt x="2375562" y="2358124"/>
                  </a:cubicBezTo>
                  <a:lnTo>
                    <a:pt x="33851" y="2358124"/>
                  </a:lnTo>
                  <a:cubicBezTo>
                    <a:pt x="24873" y="2358124"/>
                    <a:pt x="16263" y="2354557"/>
                    <a:pt x="9915" y="2348209"/>
                  </a:cubicBezTo>
                  <a:cubicBezTo>
                    <a:pt x="3566" y="2341861"/>
                    <a:pt x="0" y="2333250"/>
                    <a:pt x="0" y="2324272"/>
                  </a:cubicBezTo>
                  <a:lnTo>
                    <a:pt x="0" y="33851"/>
                  </a:lnTo>
                  <a:cubicBezTo>
                    <a:pt x="0" y="15156"/>
                    <a:pt x="15156" y="0"/>
                    <a:pt x="33851" y="0"/>
                  </a:cubicBezTo>
                  <a:close/>
                </a:path>
              </a:pathLst>
            </a:custGeom>
            <a:solidFill>
              <a:srgbClr val="D9DBFF"/>
            </a:solidFill>
            <a:ln w="28575" cap="rnd">
              <a:solidFill>
                <a:srgbClr val="000000"/>
              </a:solidFill>
              <a:prstDash val="solid"/>
              <a:round/>
            </a:ln>
          </p:spPr>
        </p:sp>
        <p:sp>
          <p:nvSpPr>
            <p:cNvPr name="TextBox 4" id="4"/>
            <p:cNvSpPr txBox="true"/>
            <p:nvPr/>
          </p:nvSpPr>
          <p:spPr>
            <a:xfrm>
              <a:off x="0" y="-28575"/>
              <a:ext cx="2409413" cy="2386698"/>
            </a:xfrm>
            <a:prstGeom prst="rect">
              <a:avLst/>
            </a:prstGeom>
          </p:spPr>
          <p:txBody>
            <a:bodyPr anchor="ctr" rtlCol="false" tIns="50800" lIns="50800" bIns="50800" rIns="50800"/>
            <a:lstStyle/>
            <a:p>
              <a:pPr algn="ctr" marL="0" indent="0" lvl="0">
                <a:lnSpc>
                  <a:spcPts val="2100"/>
                </a:lnSpc>
              </a:pPr>
            </a:p>
          </p:txBody>
        </p:sp>
      </p:grpSp>
      <p:grpSp>
        <p:nvGrpSpPr>
          <p:cNvPr name="Group 5" id="5"/>
          <p:cNvGrpSpPr/>
          <p:nvPr/>
        </p:nvGrpSpPr>
        <p:grpSpPr>
          <a:xfrm rot="0">
            <a:off x="666750" y="666750"/>
            <a:ext cx="6886575" cy="3048001"/>
            <a:chOff x="0" y="0"/>
            <a:chExt cx="9182100" cy="4064001"/>
          </a:xfrm>
        </p:grpSpPr>
        <p:sp>
          <p:nvSpPr>
            <p:cNvPr name="TextBox 6" id="6"/>
            <p:cNvSpPr txBox="true"/>
            <p:nvPr/>
          </p:nvSpPr>
          <p:spPr>
            <a:xfrm rot="0">
              <a:off x="0" y="3545841"/>
              <a:ext cx="9182100" cy="518160"/>
            </a:xfrm>
            <a:prstGeom prst="rect">
              <a:avLst/>
            </a:prstGeom>
          </p:spPr>
          <p:txBody>
            <a:bodyPr anchor="t" rtlCol="false" tIns="0" lIns="0" bIns="0" rIns="0">
              <a:spAutoFit/>
            </a:bodyPr>
            <a:lstStyle/>
            <a:p>
              <a:pPr algn="l" marL="0" indent="0" lvl="0">
                <a:lnSpc>
                  <a:spcPts val="3120"/>
                </a:lnSpc>
                <a:spcBef>
                  <a:spcPct val="0"/>
                </a:spcBef>
              </a:pPr>
              <a:r>
                <a:rPr lang="en-US" b="true" sz="2400" spc="-48" strike="noStrike" u="none">
                  <a:solidFill>
                    <a:srgbClr val="000000"/>
                  </a:solidFill>
                  <a:latin typeface="TT Interphases Bold"/>
                  <a:ea typeface="TT Interphases Bold"/>
                  <a:cs typeface="TT Interphases Bold"/>
                  <a:sym typeface="TT Interphases Bold"/>
                </a:rPr>
                <a:t>Key insights from Robi's journey</a:t>
              </a:r>
            </a:p>
          </p:txBody>
        </p:sp>
        <p:sp>
          <p:nvSpPr>
            <p:cNvPr name="TextBox 7" id="7"/>
            <p:cNvSpPr txBox="true"/>
            <p:nvPr/>
          </p:nvSpPr>
          <p:spPr>
            <a:xfrm rot="0">
              <a:off x="0" y="171450"/>
              <a:ext cx="9182100" cy="2986616"/>
            </a:xfrm>
            <a:prstGeom prst="rect">
              <a:avLst/>
            </a:prstGeom>
          </p:spPr>
          <p:txBody>
            <a:bodyPr anchor="t" rtlCol="false" tIns="0" lIns="0" bIns="0" rIns="0">
              <a:spAutoFit/>
            </a:bodyPr>
            <a:lstStyle/>
            <a:p>
              <a:pPr algn="l" marL="0" indent="0" lvl="0">
                <a:lnSpc>
                  <a:spcPts val="8499"/>
                </a:lnSpc>
                <a:spcBef>
                  <a:spcPct val="0"/>
                </a:spcBef>
              </a:pPr>
              <a:r>
                <a:rPr lang="en-US" sz="8499" spc="-169" strike="noStrike" u="none">
                  <a:solidFill>
                    <a:srgbClr val="FFFFFF"/>
                  </a:solidFill>
                  <a:latin typeface="Cooper BT Light"/>
                  <a:ea typeface="Cooper BT Light"/>
                  <a:cs typeface="Cooper BT Light"/>
                  <a:sym typeface="Cooper BT Light"/>
                </a:rPr>
                <a:t>Lessons Learned</a:t>
              </a:r>
            </a:p>
          </p:txBody>
        </p:sp>
      </p:grpSp>
      <p:grpSp>
        <p:nvGrpSpPr>
          <p:cNvPr name="Group 8" id="8"/>
          <p:cNvGrpSpPr/>
          <p:nvPr/>
        </p:nvGrpSpPr>
        <p:grpSpPr>
          <a:xfrm rot="0">
            <a:off x="9296400" y="1562100"/>
            <a:ext cx="6886575" cy="1294130"/>
            <a:chOff x="0" y="0"/>
            <a:chExt cx="9182100" cy="1725506"/>
          </a:xfrm>
        </p:grpSpPr>
        <p:sp>
          <p:nvSpPr>
            <p:cNvPr name="TextBox 9" id="9"/>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Predicting Outcomes</a:t>
              </a:r>
            </a:p>
          </p:txBody>
        </p:sp>
        <p:sp>
          <p:nvSpPr>
            <p:cNvPr name="TextBox 10" id="10"/>
            <p:cNvSpPr txBox="true"/>
            <p:nvPr/>
          </p:nvSpPr>
          <p:spPr>
            <a:xfrm rot="0">
              <a:off x="0" y="686646"/>
              <a:ext cx="9182100" cy="10388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Understand Linear Regression for making predictions.</a:t>
              </a:r>
            </a:p>
          </p:txBody>
        </p:sp>
      </p:grpSp>
      <p:grpSp>
        <p:nvGrpSpPr>
          <p:cNvPr name="Group 11" id="11"/>
          <p:cNvGrpSpPr/>
          <p:nvPr/>
        </p:nvGrpSpPr>
        <p:grpSpPr>
          <a:xfrm rot="0">
            <a:off x="9296400" y="3354706"/>
            <a:ext cx="6886575" cy="903605"/>
            <a:chOff x="0" y="0"/>
            <a:chExt cx="9182100" cy="1204806"/>
          </a:xfrm>
        </p:grpSpPr>
        <p:sp>
          <p:nvSpPr>
            <p:cNvPr name="TextBox 12" id="12"/>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Git Collaboration</a:t>
              </a:r>
            </a:p>
          </p:txBody>
        </p:sp>
        <p:sp>
          <p:nvSpPr>
            <p:cNvPr name="TextBox 13" id="13"/>
            <p:cNvSpPr txBox="true"/>
            <p:nvPr/>
          </p:nvSpPr>
          <p:spPr>
            <a:xfrm rot="0">
              <a:off x="0" y="686646"/>
              <a:ext cx="9182100" cy="5181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Use Git for efficient team code management.</a:t>
              </a:r>
            </a:p>
          </p:txBody>
        </p:sp>
      </p:grpSp>
      <p:grpSp>
        <p:nvGrpSpPr>
          <p:cNvPr name="Group 14" id="14"/>
          <p:cNvGrpSpPr/>
          <p:nvPr/>
        </p:nvGrpSpPr>
        <p:grpSpPr>
          <a:xfrm rot="0">
            <a:off x="9296400" y="5144135"/>
            <a:ext cx="6886575" cy="903605"/>
            <a:chOff x="0" y="0"/>
            <a:chExt cx="9182100" cy="1204806"/>
          </a:xfrm>
        </p:grpSpPr>
        <p:sp>
          <p:nvSpPr>
            <p:cNvPr name="TextBox 15" id="15"/>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Effective Communication</a:t>
              </a:r>
            </a:p>
          </p:txBody>
        </p:sp>
        <p:sp>
          <p:nvSpPr>
            <p:cNvPr name="TextBox 16" id="16"/>
            <p:cNvSpPr txBox="true"/>
            <p:nvPr/>
          </p:nvSpPr>
          <p:spPr>
            <a:xfrm rot="0">
              <a:off x="0" y="686646"/>
              <a:ext cx="9182100" cy="5181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Share insights and updates with your team.</a:t>
              </a:r>
            </a:p>
          </p:txBody>
        </p:sp>
      </p:grpSp>
      <p:grpSp>
        <p:nvGrpSpPr>
          <p:cNvPr name="Group 17" id="17"/>
          <p:cNvGrpSpPr/>
          <p:nvPr/>
        </p:nvGrpSpPr>
        <p:grpSpPr>
          <a:xfrm rot="0">
            <a:off x="9296400" y="6933565"/>
            <a:ext cx="6886575" cy="1294130"/>
            <a:chOff x="0" y="0"/>
            <a:chExt cx="9182100" cy="1725506"/>
          </a:xfrm>
        </p:grpSpPr>
        <p:sp>
          <p:nvSpPr>
            <p:cNvPr name="TextBox 18" id="18"/>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Strong Teamwork</a:t>
              </a:r>
            </a:p>
          </p:txBody>
        </p:sp>
        <p:sp>
          <p:nvSpPr>
            <p:cNvPr name="TextBox 19" id="19"/>
            <p:cNvSpPr txBox="true"/>
            <p:nvPr/>
          </p:nvSpPr>
          <p:spPr>
            <a:xfrm rot="0">
              <a:off x="0" y="686646"/>
              <a:ext cx="9182100" cy="10388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Collaborate to enhance project outcomes and success.</a:t>
              </a:r>
            </a:p>
          </p:txBody>
        </p:sp>
      </p:grpSp>
      <p:sp>
        <p:nvSpPr>
          <p:cNvPr name="Freeform 20" id="20"/>
          <p:cNvSpPr/>
          <p:nvPr/>
        </p:nvSpPr>
        <p:spPr>
          <a:xfrm flipH="false" flipV="false" rot="0">
            <a:off x="-700808" y="6607510"/>
            <a:ext cx="3459016" cy="4461104"/>
          </a:xfrm>
          <a:custGeom>
            <a:avLst/>
            <a:gdLst/>
            <a:ahLst/>
            <a:cxnLst/>
            <a:rect r="r" b="b" t="t" l="l"/>
            <a:pathLst>
              <a:path h="4461104" w="3459016">
                <a:moveTo>
                  <a:pt x="0" y="0"/>
                </a:moveTo>
                <a:lnTo>
                  <a:pt x="3459016" y="0"/>
                </a:lnTo>
                <a:lnTo>
                  <a:pt x="3459016" y="4461105"/>
                </a:lnTo>
                <a:lnTo>
                  <a:pt x="0" y="44611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4">
              <a:alphaModFix amt="7999"/>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473009" y="666750"/>
            <a:ext cx="9148241" cy="8953500"/>
            <a:chOff x="0" y="0"/>
            <a:chExt cx="2409413" cy="2358123"/>
          </a:xfrm>
        </p:grpSpPr>
        <p:sp>
          <p:nvSpPr>
            <p:cNvPr name="Freeform 3" id="3"/>
            <p:cNvSpPr/>
            <p:nvPr/>
          </p:nvSpPr>
          <p:spPr>
            <a:xfrm flipH="false" flipV="false" rot="0">
              <a:off x="0" y="0"/>
              <a:ext cx="2409413" cy="2358124"/>
            </a:xfrm>
            <a:custGeom>
              <a:avLst/>
              <a:gdLst/>
              <a:ahLst/>
              <a:cxnLst/>
              <a:rect r="r" b="b" t="t" l="l"/>
              <a:pathLst>
                <a:path h="2358124" w="2409413">
                  <a:moveTo>
                    <a:pt x="33851" y="0"/>
                  </a:moveTo>
                  <a:lnTo>
                    <a:pt x="2375562" y="0"/>
                  </a:lnTo>
                  <a:cubicBezTo>
                    <a:pt x="2394258" y="0"/>
                    <a:pt x="2409413" y="15156"/>
                    <a:pt x="2409413" y="33851"/>
                  </a:cubicBezTo>
                  <a:lnTo>
                    <a:pt x="2409413" y="2324272"/>
                  </a:lnTo>
                  <a:cubicBezTo>
                    <a:pt x="2409413" y="2342968"/>
                    <a:pt x="2394258" y="2358124"/>
                    <a:pt x="2375562" y="2358124"/>
                  </a:cubicBezTo>
                  <a:lnTo>
                    <a:pt x="33851" y="2358124"/>
                  </a:lnTo>
                  <a:cubicBezTo>
                    <a:pt x="24873" y="2358124"/>
                    <a:pt x="16263" y="2354557"/>
                    <a:pt x="9915" y="2348209"/>
                  </a:cubicBezTo>
                  <a:cubicBezTo>
                    <a:pt x="3566" y="2341861"/>
                    <a:pt x="0" y="2333250"/>
                    <a:pt x="0" y="2324272"/>
                  </a:cubicBezTo>
                  <a:lnTo>
                    <a:pt x="0" y="33851"/>
                  </a:lnTo>
                  <a:cubicBezTo>
                    <a:pt x="0" y="15156"/>
                    <a:pt x="15156" y="0"/>
                    <a:pt x="33851" y="0"/>
                  </a:cubicBezTo>
                  <a:close/>
                </a:path>
              </a:pathLst>
            </a:custGeom>
            <a:solidFill>
              <a:srgbClr val="A3A4FF"/>
            </a:solidFill>
            <a:ln w="28575" cap="rnd">
              <a:solidFill>
                <a:srgbClr val="000000"/>
              </a:solidFill>
              <a:prstDash val="solid"/>
              <a:round/>
            </a:ln>
          </p:spPr>
        </p:sp>
        <p:sp>
          <p:nvSpPr>
            <p:cNvPr name="TextBox 4" id="4"/>
            <p:cNvSpPr txBox="true"/>
            <p:nvPr/>
          </p:nvSpPr>
          <p:spPr>
            <a:xfrm>
              <a:off x="0" y="-28575"/>
              <a:ext cx="2409413" cy="2386698"/>
            </a:xfrm>
            <a:prstGeom prst="rect">
              <a:avLst/>
            </a:prstGeom>
          </p:spPr>
          <p:txBody>
            <a:bodyPr anchor="ctr" rtlCol="false" tIns="50800" lIns="50800" bIns="50800" rIns="50800"/>
            <a:lstStyle/>
            <a:p>
              <a:pPr algn="ctr" marL="0" indent="0" lvl="0">
                <a:lnSpc>
                  <a:spcPts val="2100"/>
                </a:lnSpc>
              </a:pPr>
            </a:p>
          </p:txBody>
        </p:sp>
      </p:grpSp>
      <p:grpSp>
        <p:nvGrpSpPr>
          <p:cNvPr name="Group 5" id="5"/>
          <p:cNvGrpSpPr/>
          <p:nvPr/>
        </p:nvGrpSpPr>
        <p:grpSpPr>
          <a:xfrm rot="0">
            <a:off x="666750" y="666750"/>
            <a:ext cx="6886575" cy="3048001"/>
            <a:chOff x="0" y="0"/>
            <a:chExt cx="9182100" cy="4064001"/>
          </a:xfrm>
        </p:grpSpPr>
        <p:sp>
          <p:nvSpPr>
            <p:cNvPr name="TextBox 6" id="6"/>
            <p:cNvSpPr txBox="true"/>
            <p:nvPr/>
          </p:nvSpPr>
          <p:spPr>
            <a:xfrm rot="0">
              <a:off x="0" y="3545841"/>
              <a:ext cx="9182100" cy="518160"/>
            </a:xfrm>
            <a:prstGeom prst="rect">
              <a:avLst/>
            </a:prstGeom>
          </p:spPr>
          <p:txBody>
            <a:bodyPr anchor="t" rtlCol="false" tIns="0" lIns="0" bIns="0" rIns="0">
              <a:spAutoFit/>
            </a:bodyPr>
            <a:lstStyle/>
            <a:p>
              <a:pPr algn="l" marL="0" indent="0" lvl="0">
                <a:lnSpc>
                  <a:spcPts val="3120"/>
                </a:lnSpc>
                <a:spcBef>
                  <a:spcPct val="0"/>
                </a:spcBef>
              </a:pPr>
              <a:r>
                <a:rPr lang="en-US" b="true" sz="2400" spc="-48" strike="noStrike" u="none">
                  <a:solidFill>
                    <a:srgbClr val="000000"/>
                  </a:solidFill>
                  <a:latin typeface="TT Interphases Bold"/>
                  <a:ea typeface="TT Interphases Bold"/>
                  <a:cs typeface="TT Interphases Bold"/>
                  <a:sym typeface="TT Interphases Bold"/>
                </a:rPr>
                <a:t>Encouraging Practical Application of Skills</a:t>
              </a:r>
            </a:p>
          </p:txBody>
        </p:sp>
        <p:sp>
          <p:nvSpPr>
            <p:cNvPr name="TextBox 7" id="7"/>
            <p:cNvSpPr txBox="true"/>
            <p:nvPr/>
          </p:nvSpPr>
          <p:spPr>
            <a:xfrm rot="0">
              <a:off x="0" y="171450"/>
              <a:ext cx="9182100" cy="2986616"/>
            </a:xfrm>
            <a:prstGeom prst="rect">
              <a:avLst/>
            </a:prstGeom>
          </p:spPr>
          <p:txBody>
            <a:bodyPr anchor="t" rtlCol="false" tIns="0" lIns="0" bIns="0" rIns="0">
              <a:spAutoFit/>
            </a:bodyPr>
            <a:lstStyle/>
            <a:p>
              <a:pPr algn="l" marL="0" indent="0" lvl="0">
                <a:lnSpc>
                  <a:spcPts val="8499"/>
                </a:lnSpc>
                <a:spcBef>
                  <a:spcPct val="0"/>
                </a:spcBef>
              </a:pPr>
              <a:r>
                <a:rPr lang="en-US" sz="8499" spc="-169" strike="noStrike" u="none">
                  <a:solidFill>
                    <a:srgbClr val="3A3FC1"/>
                  </a:solidFill>
                  <a:latin typeface="Cooper BT Light"/>
                  <a:ea typeface="Cooper BT Light"/>
                  <a:cs typeface="Cooper BT Light"/>
                  <a:sym typeface="Cooper BT Light"/>
                </a:rPr>
                <a:t>Homework &amp; Practice</a:t>
              </a:r>
            </a:p>
          </p:txBody>
        </p:sp>
      </p:grpSp>
      <p:grpSp>
        <p:nvGrpSpPr>
          <p:cNvPr name="Group 8" id="8"/>
          <p:cNvGrpSpPr/>
          <p:nvPr/>
        </p:nvGrpSpPr>
        <p:grpSpPr>
          <a:xfrm rot="0">
            <a:off x="9296400" y="1562100"/>
            <a:ext cx="6886575" cy="903605"/>
            <a:chOff x="0" y="0"/>
            <a:chExt cx="9182100" cy="1204806"/>
          </a:xfrm>
        </p:grpSpPr>
        <p:sp>
          <p:nvSpPr>
            <p:cNvPr name="TextBox 9" id="9"/>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Upload Project</a:t>
              </a:r>
            </a:p>
          </p:txBody>
        </p:sp>
        <p:sp>
          <p:nvSpPr>
            <p:cNvPr name="TextBox 10" id="10"/>
            <p:cNvSpPr txBox="true"/>
            <p:nvPr/>
          </p:nvSpPr>
          <p:spPr>
            <a:xfrm rot="0">
              <a:off x="0" y="686646"/>
              <a:ext cx="9182100" cy="5181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Share your Linear Regression project on GitHub.</a:t>
              </a:r>
            </a:p>
          </p:txBody>
        </p:sp>
      </p:grpSp>
      <p:grpSp>
        <p:nvGrpSpPr>
          <p:cNvPr name="Group 11" id="11"/>
          <p:cNvGrpSpPr/>
          <p:nvPr/>
        </p:nvGrpSpPr>
        <p:grpSpPr>
          <a:xfrm rot="0">
            <a:off x="9296400" y="3354706"/>
            <a:ext cx="6886575" cy="903605"/>
            <a:chOff x="0" y="0"/>
            <a:chExt cx="9182100" cy="1204806"/>
          </a:xfrm>
        </p:grpSpPr>
        <p:sp>
          <p:nvSpPr>
            <p:cNvPr name="TextBox 12" id="12"/>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Add README</a:t>
              </a:r>
            </a:p>
          </p:txBody>
        </p:sp>
        <p:sp>
          <p:nvSpPr>
            <p:cNvPr name="TextBox 13" id="13"/>
            <p:cNvSpPr txBox="true"/>
            <p:nvPr/>
          </p:nvSpPr>
          <p:spPr>
            <a:xfrm rot="0">
              <a:off x="0" y="686646"/>
              <a:ext cx="9182100" cy="5181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Include a README file to explain your project.</a:t>
              </a:r>
            </a:p>
          </p:txBody>
        </p:sp>
      </p:grpSp>
      <p:grpSp>
        <p:nvGrpSpPr>
          <p:cNvPr name="Group 14" id="14"/>
          <p:cNvGrpSpPr/>
          <p:nvPr/>
        </p:nvGrpSpPr>
        <p:grpSpPr>
          <a:xfrm rot="0">
            <a:off x="9296400" y="5144135"/>
            <a:ext cx="6886575" cy="1294130"/>
            <a:chOff x="0" y="0"/>
            <a:chExt cx="9182100" cy="1725506"/>
          </a:xfrm>
        </p:grpSpPr>
        <p:sp>
          <p:nvSpPr>
            <p:cNvPr name="TextBox 15" id="15"/>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Open Pull Requests</a:t>
              </a:r>
            </a:p>
          </p:txBody>
        </p:sp>
        <p:sp>
          <p:nvSpPr>
            <p:cNvPr name="TextBox 16" id="16"/>
            <p:cNvSpPr txBox="true"/>
            <p:nvPr/>
          </p:nvSpPr>
          <p:spPr>
            <a:xfrm rot="0">
              <a:off x="0" y="686646"/>
              <a:ext cx="9182100" cy="10388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Collaborate by opening pull requests with teammates.</a:t>
              </a:r>
            </a:p>
          </p:txBody>
        </p:sp>
      </p:grpSp>
      <p:grpSp>
        <p:nvGrpSpPr>
          <p:cNvPr name="Group 17" id="17"/>
          <p:cNvGrpSpPr/>
          <p:nvPr/>
        </p:nvGrpSpPr>
        <p:grpSpPr>
          <a:xfrm rot="0">
            <a:off x="9296400" y="6933565"/>
            <a:ext cx="6886575" cy="1294130"/>
            <a:chOff x="0" y="0"/>
            <a:chExt cx="9182100" cy="1725506"/>
          </a:xfrm>
        </p:grpSpPr>
        <p:sp>
          <p:nvSpPr>
            <p:cNvPr name="TextBox 18" id="18"/>
            <p:cNvSpPr txBox="true"/>
            <p:nvPr/>
          </p:nvSpPr>
          <p:spPr>
            <a:xfrm rot="0">
              <a:off x="0" y="-28575"/>
              <a:ext cx="9182100" cy="638175"/>
            </a:xfrm>
            <a:prstGeom prst="rect">
              <a:avLst/>
            </a:prstGeom>
          </p:spPr>
          <p:txBody>
            <a:bodyPr anchor="t" rtlCol="false" tIns="0" lIns="0" bIns="0" rIns="0">
              <a:spAutoFit/>
            </a:bodyPr>
            <a:lstStyle/>
            <a:p>
              <a:pPr algn="l" marL="0" indent="0" lvl="0">
                <a:lnSpc>
                  <a:spcPts val="3900"/>
                </a:lnSpc>
                <a:spcBef>
                  <a:spcPct val="0"/>
                </a:spcBef>
              </a:pPr>
              <a:r>
                <a:rPr lang="en-US" sz="3000" strike="noStrike" u="none">
                  <a:solidFill>
                    <a:srgbClr val="000000"/>
                  </a:solidFill>
                  <a:latin typeface="Cooper BT Light"/>
                  <a:ea typeface="Cooper BT Light"/>
                  <a:cs typeface="Cooper BT Light"/>
                  <a:sym typeface="Cooper BT Light"/>
                </a:rPr>
                <a:t>Write Reflections</a:t>
              </a:r>
            </a:p>
          </p:txBody>
        </p:sp>
        <p:sp>
          <p:nvSpPr>
            <p:cNvPr name="TextBox 19" id="19"/>
            <p:cNvSpPr txBox="true"/>
            <p:nvPr/>
          </p:nvSpPr>
          <p:spPr>
            <a:xfrm rot="0">
              <a:off x="0" y="686646"/>
              <a:ext cx="9182100" cy="1038860"/>
            </a:xfrm>
            <a:prstGeom prst="rect">
              <a:avLst/>
            </a:prstGeom>
          </p:spPr>
          <p:txBody>
            <a:bodyPr anchor="t" rtlCol="false" tIns="0" lIns="0" bIns="0" rIns="0">
              <a:spAutoFit/>
            </a:bodyPr>
            <a:lstStyle/>
            <a:p>
              <a:pPr algn="l" marL="0" indent="0" lvl="0">
                <a:lnSpc>
                  <a:spcPts val="3120"/>
                </a:lnSpc>
                <a:spcBef>
                  <a:spcPct val="0"/>
                </a:spcBef>
              </a:pPr>
              <a:r>
                <a:rPr lang="en-US" sz="2400" spc="-48" strike="noStrike" u="none">
                  <a:solidFill>
                    <a:srgbClr val="1F237D"/>
                  </a:solidFill>
                  <a:latin typeface="TT Interphases"/>
                  <a:ea typeface="TT Interphases"/>
                  <a:cs typeface="TT Interphases"/>
                  <a:sym typeface="TT Interphases"/>
                </a:rPr>
                <a:t>Document Robi’s learning experiences and insights gained.</a:t>
              </a:r>
            </a:p>
          </p:txBody>
        </p:sp>
      </p:grpSp>
      <p:sp>
        <p:nvSpPr>
          <p:cNvPr name="Freeform 20" id="20"/>
          <p:cNvSpPr/>
          <p:nvPr/>
        </p:nvSpPr>
        <p:spPr>
          <a:xfrm flipH="false" flipV="false" rot="0">
            <a:off x="-700808" y="6607510"/>
            <a:ext cx="3459016" cy="4461104"/>
          </a:xfrm>
          <a:custGeom>
            <a:avLst/>
            <a:gdLst/>
            <a:ahLst/>
            <a:cxnLst/>
            <a:rect r="r" b="b" t="t" l="l"/>
            <a:pathLst>
              <a:path h="4461104" w="3459016">
                <a:moveTo>
                  <a:pt x="0" y="0"/>
                </a:moveTo>
                <a:lnTo>
                  <a:pt x="3459016" y="0"/>
                </a:lnTo>
                <a:lnTo>
                  <a:pt x="3459016" y="4461105"/>
                </a:lnTo>
                <a:lnTo>
                  <a:pt x="0" y="44611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0">
            <a:off x="5785570" y="1785070"/>
            <a:ext cx="6716860" cy="6716860"/>
          </a:xfrm>
          <a:custGeom>
            <a:avLst/>
            <a:gdLst/>
            <a:ahLst/>
            <a:cxnLst/>
            <a:rect r="r" b="b" t="t" l="l"/>
            <a:pathLst>
              <a:path h="6716860" w="6716860">
                <a:moveTo>
                  <a:pt x="0" y="0"/>
                </a:moveTo>
                <a:lnTo>
                  <a:pt x="6716860" y="0"/>
                </a:lnTo>
                <a:lnTo>
                  <a:pt x="6716860" y="6716860"/>
                </a:lnTo>
                <a:lnTo>
                  <a:pt x="0" y="6716860"/>
                </a:lnTo>
                <a:lnTo>
                  <a:pt x="0" y="0"/>
                </a:lnTo>
                <a:close/>
              </a:path>
            </a:pathLst>
          </a:custGeom>
          <a:blipFill>
            <a:blip r:embed="rId4">
              <a:alphaModFix amt="7999"/>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description>Presentation - Robi Joins the Team</dc:description>
  <dc:identifier>DAG31ecWk1k</dc:identifier>
  <dcterms:modified xsi:type="dcterms:W3CDTF">2011-08-01T06:04:30Z</dcterms:modified>
  <cp:revision>1</cp:revision>
  <dc:title>Presentation - Robi Joins the Team</dc:title>
</cp:coreProperties>
</file>

<file path=docProps/thumbnail.jpeg>
</file>